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321" r:id="rId5"/>
    <p:sldId id="260" r:id="rId6"/>
    <p:sldId id="261" r:id="rId7"/>
    <p:sldId id="269" r:id="rId8"/>
    <p:sldId id="270" r:id="rId9"/>
    <p:sldId id="271" r:id="rId10"/>
    <p:sldId id="272" r:id="rId11"/>
    <p:sldId id="273" r:id="rId12"/>
    <p:sldId id="262" r:id="rId13"/>
    <p:sldId id="275" r:id="rId14"/>
    <p:sldId id="276" r:id="rId15"/>
    <p:sldId id="277" r:id="rId16"/>
    <p:sldId id="278" r:id="rId17"/>
    <p:sldId id="314" r:id="rId18"/>
    <p:sldId id="313" r:id="rId19"/>
    <p:sldId id="263" r:id="rId20"/>
    <p:sldId id="279" r:id="rId21"/>
    <p:sldId id="283" r:id="rId22"/>
    <p:sldId id="284" r:id="rId23"/>
    <p:sldId id="281" r:id="rId24"/>
    <p:sldId id="280" r:id="rId25"/>
    <p:sldId id="282" r:id="rId26"/>
    <p:sldId id="264" r:id="rId27"/>
    <p:sldId id="287" r:id="rId28"/>
    <p:sldId id="288" r:id="rId29"/>
    <p:sldId id="309" r:id="rId30"/>
    <p:sldId id="310" r:id="rId31"/>
    <p:sldId id="311" r:id="rId32"/>
    <p:sldId id="265" r:id="rId33"/>
    <p:sldId id="291" r:id="rId34"/>
    <p:sldId id="292" r:id="rId35"/>
    <p:sldId id="293" r:id="rId36"/>
    <p:sldId id="294" r:id="rId37"/>
    <p:sldId id="295" r:id="rId38"/>
    <p:sldId id="296" r:id="rId39"/>
    <p:sldId id="266" r:id="rId40"/>
    <p:sldId id="297" r:id="rId41"/>
    <p:sldId id="300" r:id="rId42"/>
    <p:sldId id="299" r:id="rId43"/>
    <p:sldId id="315" r:id="rId44"/>
    <p:sldId id="302" r:id="rId45"/>
    <p:sldId id="301" r:id="rId46"/>
    <p:sldId id="267" r:id="rId47"/>
    <p:sldId id="303" r:id="rId48"/>
    <p:sldId id="316" r:id="rId49"/>
    <p:sldId id="307" r:id="rId50"/>
    <p:sldId id="317" r:id="rId51"/>
    <p:sldId id="319" r:id="rId52"/>
    <p:sldId id="32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90B4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p:scale>
          <a:sx n="72" d="100"/>
          <a:sy n="72" d="100"/>
        </p:scale>
        <p:origin x="-660"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3F1412-7136-472C-AA57-21227AB682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 xmlns:a16="http://schemas.microsoft.com/office/drawing/2014/main" id="{82138C9A-1ED6-4488-BF1B-C2D346F3F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 xmlns:a16="http://schemas.microsoft.com/office/drawing/2014/main" id="{C07B26F3-42FF-42F8-9602-EDD4AB8E8483}"/>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5" name="Footer Placeholder 4">
            <a:extLst>
              <a:ext uri="{FF2B5EF4-FFF2-40B4-BE49-F238E27FC236}">
                <a16:creationId xmlns="" xmlns:a16="http://schemas.microsoft.com/office/drawing/2014/main" id="{93052F45-C10C-4487-AD1E-CA516C78F8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 xmlns:a16="http://schemas.microsoft.com/office/drawing/2014/main" id="{DAC6E88F-7C59-431E-9872-A06AE2C22D2A}"/>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336401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C29A25-D88A-4E46-8536-F2FA8D710C0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 xmlns:a16="http://schemas.microsoft.com/office/drawing/2014/main" id="{83854AF5-4C71-468F-AA0F-266FBF209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9A8156C0-3D37-42B7-853D-091F6E333948}"/>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5" name="Footer Placeholder 4">
            <a:extLst>
              <a:ext uri="{FF2B5EF4-FFF2-40B4-BE49-F238E27FC236}">
                <a16:creationId xmlns="" xmlns:a16="http://schemas.microsoft.com/office/drawing/2014/main" id="{8B45EC81-AF82-4A75-A1E2-2F9E535EC1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 xmlns:a16="http://schemas.microsoft.com/office/drawing/2014/main" id="{D48A1F03-3BC4-4931-B718-E9643A57AAC3}"/>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226276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2A3021C-A3FA-4D71-9162-272F3BB21B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 xmlns:a16="http://schemas.microsoft.com/office/drawing/2014/main" id="{0EB6CCF0-B1C9-4471-BB1D-86E1184FE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A547E626-B469-466F-9BB0-4BF10633CE19}"/>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5" name="Footer Placeholder 4">
            <a:extLst>
              <a:ext uri="{FF2B5EF4-FFF2-40B4-BE49-F238E27FC236}">
                <a16:creationId xmlns="" xmlns:a16="http://schemas.microsoft.com/office/drawing/2014/main" id="{C9F9AB42-CFE2-41C0-83D4-814EC6B8F00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 xmlns:a16="http://schemas.microsoft.com/office/drawing/2014/main" id="{34943A5E-1F31-4C99-8E5C-E9C653453C9E}"/>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391572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989481-5C94-4054-BEF9-B715A02CB83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 xmlns:a16="http://schemas.microsoft.com/office/drawing/2014/main" id="{217FB94C-09EA-4934-90B9-430967318A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2B1189AD-F195-4653-9B0E-BA079D2F143A}"/>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5" name="Footer Placeholder 4">
            <a:extLst>
              <a:ext uri="{FF2B5EF4-FFF2-40B4-BE49-F238E27FC236}">
                <a16:creationId xmlns="" xmlns:a16="http://schemas.microsoft.com/office/drawing/2014/main" id="{7D5B39BF-CEE2-44AE-BB86-9F628CDEDC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 xmlns:a16="http://schemas.microsoft.com/office/drawing/2014/main" id="{0B2FE570-2775-4C6B-912C-B79270083B70}"/>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399430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4CACC9-800B-4F56-A8B7-D95CA80DA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 xmlns:a16="http://schemas.microsoft.com/office/drawing/2014/main" id="{D9A71523-34D7-4C89-B8ED-CC3397AE14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B1BD45-E60A-4AC1-BD24-A6B74186AB73}"/>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5" name="Footer Placeholder 4">
            <a:extLst>
              <a:ext uri="{FF2B5EF4-FFF2-40B4-BE49-F238E27FC236}">
                <a16:creationId xmlns="" xmlns:a16="http://schemas.microsoft.com/office/drawing/2014/main" id="{2DCD53A4-0154-451F-8F6E-4E74336518E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 xmlns:a16="http://schemas.microsoft.com/office/drawing/2014/main" id="{75B20CCE-4580-49A9-A43B-51A525201B79}"/>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345027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3E1CCF-88D3-4D77-B939-5E495139BF4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 xmlns:a16="http://schemas.microsoft.com/office/drawing/2014/main" id="{4BDA6927-D3C3-4DE2-B60A-CF468FEBD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 xmlns:a16="http://schemas.microsoft.com/office/drawing/2014/main" id="{7376290C-7FBE-42DA-8EF3-ACF7F748C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 xmlns:a16="http://schemas.microsoft.com/office/drawing/2014/main" id="{79CC5962-EA97-442F-A853-38DD8B95E27D}"/>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6" name="Footer Placeholder 5">
            <a:extLst>
              <a:ext uri="{FF2B5EF4-FFF2-40B4-BE49-F238E27FC236}">
                <a16:creationId xmlns="" xmlns:a16="http://schemas.microsoft.com/office/drawing/2014/main" id="{177D0FF8-688A-4977-8318-5A13E887627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 xmlns:a16="http://schemas.microsoft.com/office/drawing/2014/main" id="{E729C120-BE2A-4EC5-8E2D-9117706B51BA}"/>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278118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63347-BCC2-45B0-ABB9-0FEAA932627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 xmlns:a16="http://schemas.microsoft.com/office/drawing/2014/main" id="{089A40FC-3FEA-4A5C-8E9C-3C6EFCB13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5BD27AF-239C-4496-9FD5-B179A55689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 xmlns:a16="http://schemas.microsoft.com/office/drawing/2014/main" id="{D85566A5-317B-43E9-A88C-22FE5ED650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43A4444-E537-4B03-9032-9132C3E4A1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 xmlns:a16="http://schemas.microsoft.com/office/drawing/2014/main" id="{11012046-40AB-4A5B-9458-3A71A6D02A2B}"/>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8" name="Footer Placeholder 7">
            <a:extLst>
              <a:ext uri="{FF2B5EF4-FFF2-40B4-BE49-F238E27FC236}">
                <a16:creationId xmlns="" xmlns:a16="http://schemas.microsoft.com/office/drawing/2014/main" id="{45278C78-29D7-4DA5-A5B4-CCB4A9FD620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 xmlns:a16="http://schemas.microsoft.com/office/drawing/2014/main" id="{6AA4B5EB-472B-4A71-BDCC-1C4C0753CD14}"/>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260425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C5A83A-53AA-47DB-BC0D-51D6A3BDE2F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 xmlns:a16="http://schemas.microsoft.com/office/drawing/2014/main" id="{34A18061-F2B0-49B0-ABF0-D9F44505E329}"/>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4" name="Footer Placeholder 3">
            <a:extLst>
              <a:ext uri="{FF2B5EF4-FFF2-40B4-BE49-F238E27FC236}">
                <a16:creationId xmlns="" xmlns:a16="http://schemas.microsoft.com/office/drawing/2014/main" id="{CDB26434-759E-481E-94FC-9E8BDD9E4C2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 xmlns:a16="http://schemas.microsoft.com/office/drawing/2014/main" id="{62E46C8C-537A-4764-BB51-CFECAA43A600}"/>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2484121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12EDE6-AAB9-4889-A8F1-6B7B742432AF}"/>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3" name="Footer Placeholder 2">
            <a:extLst>
              <a:ext uri="{FF2B5EF4-FFF2-40B4-BE49-F238E27FC236}">
                <a16:creationId xmlns="" xmlns:a16="http://schemas.microsoft.com/office/drawing/2014/main" id="{F66CF046-296E-4EF8-983E-6D6C491C1D3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 xmlns:a16="http://schemas.microsoft.com/office/drawing/2014/main" id="{2B4DD77E-BE51-43C5-82E6-F6E69A03D89C}"/>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87546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389C6B-DD12-457A-B54A-A5A3DEF5F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 xmlns:a16="http://schemas.microsoft.com/office/drawing/2014/main" id="{52B4FFAA-3D9A-4829-83B2-DC08EDD1B3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 xmlns:a16="http://schemas.microsoft.com/office/drawing/2014/main" id="{86E1027B-5E0C-4626-8C2C-7759AEC68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573B1C-6ED1-4442-93D4-8560E4E38DF7}"/>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6" name="Footer Placeholder 5">
            <a:extLst>
              <a:ext uri="{FF2B5EF4-FFF2-40B4-BE49-F238E27FC236}">
                <a16:creationId xmlns="" xmlns:a16="http://schemas.microsoft.com/office/drawing/2014/main" id="{3676B83C-CF81-4974-B6F7-4EAC2C1C62F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 xmlns:a16="http://schemas.microsoft.com/office/drawing/2014/main" id="{DE2A77B6-50D2-4C43-BC0C-A73B1F2318D1}"/>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152604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0B6BA0-FFC6-4EDD-A35D-C52D9DCCE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 xmlns:a16="http://schemas.microsoft.com/office/drawing/2014/main" id="{D04DBA63-A1EF-4BB4-A57F-467A11DF5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 xmlns:a16="http://schemas.microsoft.com/office/drawing/2014/main" id="{0947D045-1AE5-4B91-A87D-C62DB4BEE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5E75C27-C6D2-43E1-AFB8-FE8281E87E27}"/>
              </a:ext>
            </a:extLst>
          </p:cNvPr>
          <p:cNvSpPr>
            <a:spLocks noGrp="1"/>
          </p:cNvSpPr>
          <p:nvPr>
            <p:ph type="dt" sz="half" idx="10"/>
          </p:nvPr>
        </p:nvSpPr>
        <p:spPr/>
        <p:txBody>
          <a:bodyPr/>
          <a:lstStyle/>
          <a:p>
            <a:fld id="{1623CACF-107A-450E-B0E0-5713267B5E8C}" type="datetimeFigureOut">
              <a:rPr lang="en-CA" smtClean="0"/>
              <a:pPr/>
              <a:t>2020-07-27</a:t>
            </a:fld>
            <a:endParaRPr lang="en-CA"/>
          </a:p>
        </p:txBody>
      </p:sp>
      <p:sp>
        <p:nvSpPr>
          <p:cNvPr id="6" name="Footer Placeholder 5">
            <a:extLst>
              <a:ext uri="{FF2B5EF4-FFF2-40B4-BE49-F238E27FC236}">
                <a16:creationId xmlns="" xmlns:a16="http://schemas.microsoft.com/office/drawing/2014/main" id="{C8CAC566-A4EF-4715-92AD-5A288E9B77F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 xmlns:a16="http://schemas.microsoft.com/office/drawing/2014/main" id="{092E9496-92BF-4F51-85F6-D037BC9B3F37}"/>
              </a:ext>
            </a:extLst>
          </p:cNvPr>
          <p:cNvSpPr>
            <a:spLocks noGrp="1"/>
          </p:cNvSpPr>
          <p:nvPr>
            <p:ph type="sldNum" sz="quarter" idx="12"/>
          </p:nvPr>
        </p:nvSpPr>
        <p:spPr/>
        <p:txBody>
          <a:body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65881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D3F5E8B-FBDE-4794-8D04-67FB4479E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 xmlns:a16="http://schemas.microsoft.com/office/drawing/2014/main" id="{C6651048-B14E-47CF-A281-7FDE01F87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7BF77A84-F9D1-458B-BC2B-F8DF80CC2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3CACF-107A-450E-B0E0-5713267B5E8C}" type="datetimeFigureOut">
              <a:rPr lang="en-CA" smtClean="0"/>
              <a:pPr/>
              <a:t>2020-07-27</a:t>
            </a:fld>
            <a:endParaRPr lang="en-CA"/>
          </a:p>
        </p:txBody>
      </p:sp>
      <p:sp>
        <p:nvSpPr>
          <p:cNvPr id="5" name="Footer Placeholder 4">
            <a:extLst>
              <a:ext uri="{FF2B5EF4-FFF2-40B4-BE49-F238E27FC236}">
                <a16:creationId xmlns="" xmlns:a16="http://schemas.microsoft.com/office/drawing/2014/main" id="{9CB18981-244A-4B02-B2D0-E0F6B24ADE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 xmlns:a16="http://schemas.microsoft.com/office/drawing/2014/main" id="{9BDFC07A-4E0F-4254-9560-929594FFA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ECD79-3F99-436B-B289-45FFEDFBBA29}" type="slidenum">
              <a:rPr lang="en-CA" smtClean="0"/>
              <a:pPr/>
              <a:t>‹#›</a:t>
            </a:fld>
            <a:endParaRPr lang="en-CA"/>
          </a:p>
        </p:txBody>
      </p:sp>
    </p:spTree>
    <p:extLst>
      <p:ext uri="{BB962C8B-B14F-4D97-AF65-F5344CB8AC3E}">
        <p14:creationId xmlns="" xmlns:p14="http://schemas.microsoft.com/office/powerpoint/2010/main" val="3278458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theirisgroup.ca/laura-hair-images.html" TargetMode="External"/><Relationship Id="rId2" Type="http://schemas.openxmlformats.org/officeDocument/2006/relationships/hyperlink" Target="https://sites.google.com/site/artlmh/hom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www.theirisgroup.ca/janice-taylor-prebble-images.h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margaretrodgers.ca/"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theirisgroup.ca/sally_thurlow.html" TargetMode="External"/><Relationship Id="rId2" Type="http://schemas.openxmlformats.org/officeDocument/2006/relationships/hyperlink" Target="http://www.sallythurlow.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theirisgroup.ca/wendy-wallace-images.html" TargetMode="External"/><Relationship Id="rId2" Type="http://schemas.openxmlformats.org/officeDocument/2006/relationships/hyperlink" Target="http://www.wendywallace.ca/"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theirisgroup.ca/mary-ellen-mcquay-images.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ED98C49-D8B7-4227-8A83-85090522BA98}"/>
              </a:ext>
            </a:extLst>
          </p:cNvPr>
          <p:cNvSpPr txBox="1"/>
          <p:nvPr/>
        </p:nvSpPr>
        <p:spPr>
          <a:xfrm>
            <a:off x="838200" y="1959428"/>
            <a:ext cx="10515599" cy="1200329"/>
          </a:xfrm>
          <a:prstGeom prst="rect">
            <a:avLst/>
          </a:prstGeom>
          <a:noFill/>
        </p:spPr>
        <p:txBody>
          <a:bodyPr wrap="square" rtlCol="0">
            <a:spAutoFit/>
          </a:bodyPr>
          <a:lstStyle/>
          <a:p>
            <a:pPr algn="ctr"/>
            <a:r>
              <a:rPr lang="en-CA" sz="7200" dirty="0">
                <a:solidFill>
                  <a:schemeClr val="bg1"/>
                </a:solidFill>
              </a:rPr>
              <a:t> </a:t>
            </a:r>
            <a:r>
              <a:rPr lang="en-CA" sz="7200" dirty="0"/>
              <a:t>Our Own Sense of Place</a:t>
            </a:r>
          </a:p>
        </p:txBody>
      </p:sp>
    </p:spTree>
    <p:extLst>
      <p:ext uri="{BB962C8B-B14F-4D97-AF65-F5344CB8AC3E}">
        <p14:creationId xmlns="" xmlns:p14="http://schemas.microsoft.com/office/powerpoint/2010/main" val="333196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DD38232-5566-4A50-91B7-C1F95BF5703A}"/>
              </a:ext>
            </a:extLst>
          </p:cNvPr>
          <p:cNvSpPr txBox="1"/>
          <p:nvPr/>
        </p:nvSpPr>
        <p:spPr>
          <a:xfrm>
            <a:off x="463826" y="6480313"/>
            <a:ext cx="301686" cy="369332"/>
          </a:xfrm>
          <a:prstGeom prst="rect">
            <a:avLst/>
          </a:prstGeom>
          <a:noFill/>
        </p:spPr>
        <p:txBody>
          <a:bodyPr wrap="none" rtlCol="0">
            <a:spAutoFit/>
          </a:bodyPr>
          <a:lstStyle/>
          <a:p>
            <a:r>
              <a:rPr lang="en-CA" dirty="0"/>
              <a:t>4</a:t>
            </a:r>
          </a:p>
        </p:txBody>
      </p:sp>
      <p:pic>
        <p:nvPicPr>
          <p:cNvPr id="5" name="Picture 4">
            <a:extLst>
              <a:ext uri="{FF2B5EF4-FFF2-40B4-BE49-F238E27FC236}">
                <a16:creationId xmlns="" xmlns:a16="http://schemas.microsoft.com/office/drawing/2014/main" id="{E0E20B1F-1739-417A-AFED-AEA65838854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19667" y="-1"/>
            <a:ext cx="6843303" cy="6849645"/>
          </a:xfrm>
          <a:prstGeom prst="rect">
            <a:avLst/>
          </a:prstGeom>
        </p:spPr>
      </p:pic>
    </p:spTree>
    <p:extLst>
      <p:ext uri="{BB962C8B-B14F-4D97-AF65-F5344CB8AC3E}">
        <p14:creationId xmlns="" xmlns:p14="http://schemas.microsoft.com/office/powerpoint/2010/main" val="65247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5EB3C75-F799-47C3-A845-4FFC1F80E822}"/>
              </a:ext>
            </a:extLst>
          </p:cNvPr>
          <p:cNvSpPr txBox="1"/>
          <p:nvPr/>
        </p:nvSpPr>
        <p:spPr>
          <a:xfrm>
            <a:off x="463826" y="6480313"/>
            <a:ext cx="301686" cy="369332"/>
          </a:xfrm>
          <a:prstGeom prst="rect">
            <a:avLst/>
          </a:prstGeom>
          <a:noFill/>
        </p:spPr>
        <p:txBody>
          <a:bodyPr wrap="none" rtlCol="0">
            <a:spAutoFit/>
          </a:bodyPr>
          <a:lstStyle/>
          <a:p>
            <a:r>
              <a:rPr lang="en-CA" dirty="0"/>
              <a:t>5</a:t>
            </a:r>
          </a:p>
        </p:txBody>
      </p:sp>
      <p:pic>
        <p:nvPicPr>
          <p:cNvPr id="5" name="Picture 4">
            <a:extLst>
              <a:ext uri="{FF2B5EF4-FFF2-40B4-BE49-F238E27FC236}">
                <a16:creationId xmlns="" xmlns:a16="http://schemas.microsoft.com/office/drawing/2014/main" id="{D2140685-C03B-44AD-A669-ABC5A437A6F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82606" y="0"/>
            <a:ext cx="7471187" cy="6849645"/>
          </a:xfrm>
          <a:prstGeom prst="rect">
            <a:avLst/>
          </a:prstGeom>
        </p:spPr>
      </p:pic>
    </p:spTree>
    <p:extLst>
      <p:ext uri="{BB962C8B-B14F-4D97-AF65-F5344CB8AC3E}">
        <p14:creationId xmlns="" xmlns:p14="http://schemas.microsoft.com/office/powerpoint/2010/main" val="1162553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34ADF101-9667-4F90-9A20-9D785050E83B}"/>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Laura M. Hair</a:t>
            </a:r>
          </a:p>
        </p:txBody>
      </p:sp>
      <p:cxnSp>
        <p:nvCxnSpPr>
          <p:cNvPr id="16" name="Straight Connector 10">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 xmlns:a16="http://schemas.microsoft.com/office/drawing/2014/main" id="{AD3144F5-1A04-4658-964E-46622F06BE54}"/>
              </a:ext>
            </a:extLst>
          </p:cNvPr>
          <p:cNvSpPr/>
          <p:nvPr/>
        </p:nvSpPr>
        <p:spPr>
          <a:xfrm>
            <a:off x="838200" y="2269173"/>
            <a:ext cx="10515600" cy="3659988"/>
          </a:xfrm>
          <a:prstGeom prst="rect">
            <a:avLst/>
          </a:prstGeom>
        </p:spPr>
        <p:txBody>
          <a:bodyPr vert="horz" lIns="91440" tIns="45720" rIns="91440" bIns="45720" rtlCol="0">
            <a:normAutofit/>
          </a:bodyPr>
          <a:lstStyle/>
          <a:p>
            <a:pPr>
              <a:lnSpc>
                <a:spcPct val="90000"/>
              </a:lnSpc>
              <a:spcAft>
                <a:spcPts val="600"/>
              </a:spcAft>
            </a:pPr>
            <a:r>
              <a:rPr lang="en-US" sz="2400" dirty="0">
                <a:solidFill>
                  <a:schemeClr val="bg1"/>
                </a:solidFill>
              </a:rPr>
              <a:t>   </a:t>
            </a:r>
            <a:r>
              <a:rPr lang="en-US" sz="2000" dirty="0">
                <a:solidFill>
                  <a:schemeClr val="bg1"/>
                </a:solidFill>
              </a:rPr>
              <a:t>In nature, all attributes are appreciated and continually utilized in organic development. We recognize these harmonious designs and structural certitudes as they are integral to our physiology. These interrelations form my aesthetic judgment.</a:t>
            </a:r>
          </a:p>
          <a:p>
            <a:pPr>
              <a:lnSpc>
                <a:spcPct val="90000"/>
              </a:lnSpc>
              <a:spcAft>
                <a:spcPts val="600"/>
              </a:spcAft>
            </a:pPr>
            <a:r>
              <a:rPr lang="en-US" sz="2000" dirty="0">
                <a:solidFill>
                  <a:schemeClr val="bg1"/>
                </a:solidFill>
              </a:rPr>
              <a:t>   In my art </a:t>
            </a:r>
            <a:r>
              <a:rPr lang="en-US" sz="2000" dirty="0" err="1">
                <a:solidFill>
                  <a:schemeClr val="bg1"/>
                </a:solidFill>
              </a:rPr>
              <a:t>practise</a:t>
            </a:r>
            <a:r>
              <a:rPr lang="en-US" sz="2000" dirty="0">
                <a:solidFill>
                  <a:schemeClr val="bg1"/>
                </a:solidFill>
              </a:rPr>
              <a:t>, I use a variety of materials while exploring combinations of similar, anatomical components, focusing on content metamorphosis. Integrated forms arise from the work surface; visual amalgams of images shift and bisect each other in a stratification of information. </a:t>
            </a:r>
          </a:p>
          <a:p>
            <a:pPr>
              <a:lnSpc>
                <a:spcPct val="90000"/>
              </a:lnSpc>
              <a:spcAft>
                <a:spcPts val="600"/>
              </a:spcAft>
            </a:pPr>
            <a:r>
              <a:rPr lang="en-US" sz="2000" dirty="0">
                <a:solidFill>
                  <a:schemeClr val="bg1"/>
                </a:solidFill>
              </a:rPr>
              <a:t>   There is a slight hesitation of recognition as boundaries fade, dimensions alter and subject identities merge. These now aggregated states of being provide evidence of the genetic genesis within the collective natural world.</a:t>
            </a:r>
          </a:p>
        </p:txBody>
      </p:sp>
      <p:sp>
        <p:nvSpPr>
          <p:cNvPr id="2" name="Rectangle 1">
            <a:extLst>
              <a:ext uri="{FF2B5EF4-FFF2-40B4-BE49-F238E27FC236}">
                <a16:creationId xmlns="" xmlns:a16="http://schemas.microsoft.com/office/drawing/2014/main" id="{2CCDAEDB-3B14-412F-8B54-B060A14A9C12}"/>
              </a:ext>
            </a:extLst>
          </p:cNvPr>
          <p:cNvSpPr/>
          <p:nvPr/>
        </p:nvSpPr>
        <p:spPr>
          <a:xfrm>
            <a:off x="1994452" y="1859339"/>
            <a:ext cx="8203096" cy="369332"/>
          </a:xfrm>
          <a:prstGeom prst="rect">
            <a:avLst/>
          </a:prstGeom>
        </p:spPr>
        <p:txBody>
          <a:bodyPr wrap="square">
            <a:spAutoFit/>
          </a:bodyPr>
          <a:lstStyle/>
          <a:p>
            <a:pPr>
              <a:spcAft>
                <a:spcPts val="600"/>
              </a:spcAft>
            </a:pPr>
            <a:r>
              <a:rPr lang="en-CA">
                <a:latin typeface="Times New Roman" panose="02020603050405020304" pitchFamily="18" charset="0"/>
              </a:rPr>
              <a:t> </a:t>
            </a:r>
            <a:endParaRPr lang="en-CA" b="0" i="0">
              <a:effectLst/>
              <a:latin typeface="Times New Roman" panose="02020603050405020304" pitchFamily="18" charset="0"/>
            </a:endParaRPr>
          </a:p>
        </p:txBody>
      </p:sp>
      <p:sp>
        <p:nvSpPr>
          <p:cNvPr id="5" name="TextBox 4">
            <a:extLst>
              <a:ext uri="{FF2B5EF4-FFF2-40B4-BE49-F238E27FC236}">
                <a16:creationId xmlns="" xmlns:a16="http://schemas.microsoft.com/office/drawing/2014/main" id="{A2BF8DCD-569D-4BFD-AA87-FE0FCB9776D5}"/>
              </a:ext>
            </a:extLst>
          </p:cNvPr>
          <p:cNvSpPr txBox="1"/>
          <p:nvPr/>
        </p:nvSpPr>
        <p:spPr>
          <a:xfrm>
            <a:off x="1007165" y="5539409"/>
            <a:ext cx="4237122" cy="369332"/>
          </a:xfrm>
          <a:prstGeom prst="rect">
            <a:avLst/>
          </a:prstGeom>
          <a:noFill/>
        </p:spPr>
        <p:txBody>
          <a:bodyPr wrap="none" rtlCol="0">
            <a:spAutoFit/>
          </a:bodyPr>
          <a:lstStyle/>
          <a:p>
            <a:r>
              <a:rPr lang="en-CA">
                <a:solidFill>
                  <a:schemeClr val="bg1"/>
                </a:solidFill>
                <a:hlinkClick r:id="rId2">
                  <a:extLst>
                    <a:ext uri="{A12FA001-AC4F-418D-AE19-62706E023703}">
                      <ahyp:hlinkClr xmlns="" xmlns:ahyp="http://schemas.microsoft.com/office/drawing/2018/hyperlinkcolor" val="tx"/>
                    </a:ext>
                  </a:extLst>
                </a:hlinkClick>
              </a:rPr>
              <a:t>https://sites.google.com/site/artlmh/home</a:t>
            </a:r>
            <a:endParaRPr lang="en-CA" dirty="0">
              <a:solidFill>
                <a:schemeClr val="bg1"/>
              </a:solidFill>
            </a:endParaRPr>
          </a:p>
        </p:txBody>
      </p:sp>
      <p:sp>
        <p:nvSpPr>
          <p:cNvPr id="6" name="TextBox 5">
            <a:extLst>
              <a:ext uri="{FF2B5EF4-FFF2-40B4-BE49-F238E27FC236}">
                <a16:creationId xmlns="" xmlns:a16="http://schemas.microsoft.com/office/drawing/2014/main" id="{9A9E19C6-246C-4A92-A9CD-785B756ED338}"/>
              </a:ext>
            </a:extLst>
          </p:cNvPr>
          <p:cNvSpPr txBox="1"/>
          <p:nvPr/>
        </p:nvSpPr>
        <p:spPr>
          <a:xfrm>
            <a:off x="6289510" y="5539409"/>
            <a:ext cx="4978414" cy="369332"/>
          </a:xfrm>
          <a:prstGeom prst="rect">
            <a:avLst/>
          </a:prstGeom>
          <a:noFill/>
        </p:spPr>
        <p:txBody>
          <a:bodyPr wrap="none" rtlCol="0">
            <a:spAutoFit/>
          </a:bodyPr>
          <a:lstStyle/>
          <a:p>
            <a:r>
              <a:rPr lang="en-CA">
                <a:solidFill>
                  <a:schemeClr val="bg1"/>
                </a:solidFill>
                <a:hlinkClick r:id="rId3">
                  <a:extLst>
                    <a:ext uri="{A12FA001-AC4F-418D-AE19-62706E023703}">
                      <ahyp:hlinkClr xmlns="" xmlns:ahyp="http://schemas.microsoft.com/office/drawing/2018/hyperlinkcolor" val="tx"/>
                    </a:ext>
                  </a:extLst>
                </a:hlinkClick>
              </a:rPr>
              <a:t>http://www.theirisgroup.ca/laura-hair-images.html</a:t>
            </a:r>
            <a:endParaRPr lang="en-CA" dirty="0">
              <a:solidFill>
                <a:schemeClr val="bg1"/>
              </a:solidFill>
            </a:endParaRPr>
          </a:p>
        </p:txBody>
      </p:sp>
    </p:spTree>
    <p:extLst>
      <p:ext uri="{BB962C8B-B14F-4D97-AF65-F5344CB8AC3E}">
        <p14:creationId xmlns="" xmlns:p14="http://schemas.microsoft.com/office/powerpoint/2010/main" val="90981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112F5F8-3874-4874-ACB4-116CCB12212C}"/>
              </a:ext>
            </a:extLst>
          </p:cNvPr>
          <p:cNvSpPr/>
          <p:nvPr/>
        </p:nvSpPr>
        <p:spPr>
          <a:xfrm>
            <a:off x="477080" y="889843"/>
            <a:ext cx="4452730" cy="646331"/>
          </a:xfrm>
          <a:prstGeom prst="rect">
            <a:avLst/>
          </a:prstGeom>
        </p:spPr>
        <p:txBody>
          <a:bodyPr wrap="square">
            <a:spAutoFit/>
          </a:bodyPr>
          <a:lstStyle/>
          <a:p>
            <a:r>
              <a:rPr lang="en-CA" dirty="0">
                <a:solidFill>
                  <a:schemeClr val="bg1"/>
                </a:solidFill>
                <a:latin typeface="Times New Roman" panose="02020603050405020304" pitchFamily="18" charset="0"/>
              </a:rPr>
              <a:t> </a:t>
            </a:r>
          </a:p>
          <a:p>
            <a:endParaRPr lang="en-CA" b="0" i="0" dirty="0">
              <a:solidFill>
                <a:srgbClr val="000000"/>
              </a:solidFill>
              <a:effectLst/>
              <a:latin typeface="Times New Roman" panose="02020603050405020304" pitchFamily="18" charset="0"/>
            </a:endParaRPr>
          </a:p>
        </p:txBody>
      </p:sp>
      <p:sp>
        <p:nvSpPr>
          <p:cNvPr id="4" name="Rectangle 3">
            <a:extLst>
              <a:ext uri="{FF2B5EF4-FFF2-40B4-BE49-F238E27FC236}">
                <a16:creationId xmlns="" xmlns:a16="http://schemas.microsoft.com/office/drawing/2014/main" id="{30C641A1-3C89-4C96-8DC0-D2813D0B433C}"/>
              </a:ext>
            </a:extLst>
          </p:cNvPr>
          <p:cNvSpPr/>
          <p:nvPr/>
        </p:nvSpPr>
        <p:spPr>
          <a:xfrm>
            <a:off x="5950225" y="117693"/>
            <a:ext cx="6970643" cy="6370975"/>
          </a:xfrm>
          <a:prstGeom prst="rect">
            <a:avLst/>
          </a:prstGeom>
        </p:spPr>
        <p:txBody>
          <a:bodyPr wrap="square">
            <a:spAutoFit/>
          </a:bodyPr>
          <a:lstStyle/>
          <a:p>
            <a:r>
              <a:rPr lang="en-CA" sz="1700" dirty="0">
                <a:solidFill>
                  <a:srgbClr val="000000"/>
                </a:solidFill>
              </a:rPr>
              <a:t>1. Of Becoming l</a:t>
            </a:r>
          </a:p>
          <a:p>
            <a:r>
              <a:rPr lang="en-CA" sz="1700" dirty="0">
                <a:solidFill>
                  <a:srgbClr val="000000"/>
                </a:solidFill>
              </a:rPr>
              <a:t>    36 x 30 inches</a:t>
            </a:r>
          </a:p>
          <a:p>
            <a:r>
              <a:rPr lang="en-CA" sz="1700" dirty="0">
                <a:solidFill>
                  <a:srgbClr val="000000"/>
                </a:solidFill>
              </a:rPr>
              <a:t>    Graphite on Mylar and Linen</a:t>
            </a:r>
          </a:p>
          <a:p>
            <a:r>
              <a:rPr lang="en-CA" sz="1700" dirty="0">
                <a:solidFill>
                  <a:srgbClr val="000000"/>
                </a:solidFill>
              </a:rPr>
              <a:t>    2010</a:t>
            </a:r>
          </a:p>
          <a:p>
            <a:endParaRPr lang="en-CA" sz="1700" dirty="0">
              <a:solidFill>
                <a:srgbClr val="000000"/>
              </a:solidFill>
            </a:endParaRPr>
          </a:p>
          <a:p>
            <a:r>
              <a:rPr lang="en-CA" sz="1700" dirty="0">
                <a:solidFill>
                  <a:srgbClr val="000000"/>
                </a:solidFill>
              </a:rPr>
              <a:t>2. Widow’s </a:t>
            </a:r>
            <a:r>
              <a:rPr lang="en-CA" sz="1700" dirty="0" err="1">
                <a:solidFill>
                  <a:srgbClr val="000000"/>
                </a:solidFill>
              </a:rPr>
              <a:t>Weeds_Detail</a:t>
            </a:r>
            <a:endParaRPr lang="en-CA" sz="1700" dirty="0">
              <a:solidFill>
                <a:srgbClr val="000000"/>
              </a:solidFill>
            </a:endParaRPr>
          </a:p>
          <a:p>
            <a:r>
              <a:rPr lang="en-CA" sz="1700" dirty="0">
                <a:solidFill>
                  <a:srgbClr val="000000"/>
                </a:solidFill>
              </a:rPr>
              <a:t>    Installation – 180 x 72 inches</a:t>
            </a:r>
          </a:p>
          <a:p>
            <a:r>
              <a:rPr lang="en-CA" sz="1700" dirty="0">
                <a:solidFill>
                  <a:srgbClr val="000000"/>
                </a:solidFill>
              </a:rPr>
              <a:t>    Ink, acrylic, graphite and watercolour on paper</a:t>
            </a:r>
          </a:p>
          <a:p>
            <a:r>
              <a:rPr lang="en-CA" sz="1700" dirty="0">
                <a:solidFill>
                  <a:srgbClr val="000000"/>
                </a:solidFill>
              </a:rPr>
              <a:t>    2016</a:t>
            </a:r>
          </a:p>
          <a:p>
            <a:endParaRPr lang="en-CA" sz="1700" dirty="0">
              <a:solidFill>
                <a:srgbClr val="000000"/>
              </a:solidFill>
            </a:endParaRPr>
          </a:p>
          <a:p>
            <a:r>
              <a:rPr lang="en-CA" sz="1700" dirty="0">
                <a:solidFill>
                  <a:srgbClr val="000000"/>
                </a:solidFill>
              </a:rPr>
              <a:t>3. Margaret’s Amber </a:t>
            </a:r>
            <a:r>
              <a:rPr lang="en-CA" sz="1700" dirty="0" err="1">
                <a:solidFill>
                  <a:srgbClr val="000000"/>
                </a:solidFill>
              </a:rPr>
              <a:t>l_detail.a</a:t>
            </a:r>
            <a:endParaRPr lang="en-CA" sz="1700" dirty="0">
              <a:solidFill>
                <a:srgbClr val="000000"/>
              </a:solidFill>
            </a:endParaRPr>
          </a:p>
          <a:p>
            <a:r>
              <a:rPr lang="en-CA" sz="1700" dirty="0">
                <a:solidFill>
                  <a:srgbClr val="000000"/>
                </a:solidFill>
              </a:rPr>
              <a:t>    Installation – 84 x 120 inches</a:t>
            </a:r>
          </a:p>
          <a:p>
            <a:r>
              <a:rPr lang="en-CA" sz="1700" dirty="0">
                <a:solidFill>
                  <a:srgbClr val="000000"/>
                </a:solidFill>
              </a:rPr>
              <a:t>    Ink, 35mm film negatives, aluminum, copper on Mylar</a:t>
            </a:r>
          </a:p>
          <a:p>
            <a:r>
              <a:rPr lang="en-CA" sz="1700" dirty="0">
                <a:solidFill>
                  <a:srgbClr val="000000"/>
                </a:solidFill>
              </a:rPr>
              <a:t>    2015</a:t>
            </a:r>
          </a:p>
          <a:p>
            <a:endParaRPr lang="en-CA" sz="1700" dirty="0">
              <a:solidFill>
                <a:srgbClr val="000000"/>
              </a:solidFill>
            </a:endParaRPr>
          </a:p>
          <a:p>
            <a:r>
              <a:rPr lang="en-CA" sz="1700" dirty="0">
                <a:solidFill>
                  <a:srgbClr val="000000"/>
                </a:solidFill>
              </a:rPr>
              <a:t>4. Margaret’s Amber </a:t>
            </a:r>
            <a:r>
              <a:rPr lang="en-CA" sz="1700" dirty="0" err="1">
                <a:solidFill>
                  <a:srgbClr val="000000"/>
                </a:solidFill>
              </a:rPr>
              <a:t>l_detail.b</a:t>
            </a:r>
            <a:endParaRPr lang="en-CA" sz="1700" dirty="0">
              <a:solidFill>
                <a:srgbClr val="000000"/>
              </a:solidFill>
            </a:endParaRPr>
          </a:p>
          <a:p>
            <a:r>
              <a:rPr lang="en-CA" sz="1700" dirty="0">
                <a:solidFill>
                  <a:srgbClr val="000000"/>
                </a:solidFill>
              </a:rPr>
              <a:t>    Installation – 84 x 120 inches</a:t>
            </a:r>
          </a:p>
          <a:p>
            <a:r>
              <a:rPr lang="en-CA" sz="1700" dirty="0">
                <a:solidFill>
                  <a:srgbClr val="000000"/>
                </a:solidFill>
              </a:rPr>
              <a:t>    Ink, 35mm film negatives, aluminum, copper on Mylar</a:t>
            </a:r>
          </a:p>
          <a:p>
            <a:r>
              <a:rPr lang="en-CA" sz="1700" dirty="0">
                <a:solidFill>
                  <a:srgbClr val="000000"/>
                </a:solidFill>
              </a:rPr>
              <a:t>    2015</a:t>
            </a:r>
          </a:p>
          <a:p>
            <a:endParaRPr lang="en-CA" sz="1700" dirty="0">
              <a:solidFill>
                <a:srgbClr val="000000"/>
              </a:solidFill>
            </a:endParaRPr>
          </a:p>
          <a:p>
            <a:r>
              <a:rPr lang="en-CA" sz="1700" dirty="0">
                <a:solidFill>
                  <a:srgbClr val="000000"/>
                </a:solidFill>
              </a:rPr>
              <a:t>5. To Walk the River Flow_1</a:t>
            </a:r>
          </a:p>
          <a:p>
            <a:r>
              <a:rPr lang="en-CA" sz="1700" dirty="0">
                <a:solidFill>
                  <a:srgbClr val="000000"/>
                </a:solidFill>
              </a:rPr>
              <a:t>    84 x 32 inches</a:t>
            </a:r>
          </a:p>
          <a:p>
            <a:r>
              <a:rPr lang="en-CA" sz="1700" dirty="0">
                <a:solidFill>
                  <a:srgbClr val="000000"/>
                </a:solidFill>
              </a:rPr>
              <a:t>    Acrylic on wood</a:t>
            </a:r>
          </a:p>
          <a:p>
            <a:r>
              <a:rPr lang="en-CA" sz="1700" dirty="0">
                <a:solidFill>
                  <a:srgbClr val="000000"/>
                </a:solidFill>
              </a:rPr>
              <a:t>    2016</a:t>
            </a:r>
            <a:endParaRPr lang="en-CA" sz="1700" b="0" i="0" dirty="0">
              <a:solidFill>
                <a:srgbClr val="000000"/>
              </a:solidFill>
              <a:effectLst/>
            </a:endParaRPr>
          </a:p>
        </p:txBody>
      </p:sp>
      <p:sp>
        <p:nvSpPr>
          <p:cNvPr id="3" name="TextBox 2">
            <a:extLst>
              <a:ext uri="{FF2B5EF4-FFF2-40B4-BE49-F238E27FC236}">
                <a16:creationId xmlns="" xmlns:a16="http://schemas.microsoft.com/office/drawing/2014/main" id="{085B5EA5-D7CB-4AD9-A08B-2D7A00E11109}"/>
              </a:ext>
            </a:extLst>
          </p:cNvPr>
          <p:cNvSpPr txBox="1"/>
          <p:nvPr/>
        </p:nvSpPr>
        <p:spPr>
          <a:xfrm>
            <a:off x="477080" y="382011"/>
            <a:ext cx="4497450" cy="1015663"/>
          </a:xfrm>
          <a:prstGeom prst="rect">
            <a:avLst/>
          </a:prstGeom>
          <a:noFill/>
        </p:spPr>
        <p:txBody>
          <a:bodyPr wrap="none" rtlCol="0">
            <a:spAutoFit/>
          </a:bodyPr>
          <a:lstStyle/>
          <a:p>
            <a:r>
              <a:rPr lang="en-CA" sz="6000" b="1" dirty="0"/>
              <a:t>Laura M. Hair</a:t>
            </a:r>
          </a:p>
        </p:txBody>
      </p:sp>
    </p:spTree>
    <p:extLst>
      <p:ext uri="{BB962C8B-B14F-4D97-AF65-F5344CB8AC3E}">
        <p14:creationId xmlns="" xmlns:p14="http://schemas.microsoft.com/office/powerpoint/2010/main" val="29969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F96F65E-1EA8-4EB6-8AF1-6ABE645F230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71134" y="0"/>
            <a:ext cx="9049732" cy="6858000"/>
          </a:xfrm>
          <a:prstGeom prst="rect">
            <a:avLst/>
          </a:prstGeom>
          <a:solidFill>
            <a:schemeClr val="bg1">
              <a:lumMod val="75000"/>
            </a:schemeClr>
          </a:solidFill>
        </p:spPr>
      </p:pic>
      <p:sp>
        <p:nvSpPr>
          <p:cNvPr id="4" name="TextBox 3">
            <a:extLst>
              <a:ext uri="{FF2B5EF4-FFF2-40B4-BE49-F238E27FC236}">
                <a16:creationId xmlns="" xmlns:a16="http://schemas.microsoft.com/office/drawing/2014/main" id="{C66BA893-42E7-4FCA-963B-DE6C91C73640}"/>
              </a:ext>
            </a:extLst>
          </p:cNvPr>
          <p:cNvSpPr txBox="1"/>
          <p:nvPr/>
        </p:nvSpPr>
        <p:spPr>
          <a:xfrm>
            <a:off x="463826" y="6480313"/>
            <a:ext cx="301686" cy="369332"/>
          </a:xfrm>
          <a:prstGeom prst="rect">
            <a:avLst/>
          </a:prstGeom>
          <a:noFill/>
        </p:spPr>
        <p:txBody>
          <a:bodyPr wrap="none" rtlCol="0">
            <a:spAutoFit/>
          </a:bodyPr>
          <a:lstStyle/>
          <a:p>
            <a:r>
              <a:rPr lang="en-CA" dirty="0"/>
              <a:t>1</a:t>
            </a:r>
          </a:p>
        </p:txBody>
      </p:sp>
    </p:spTree>
    <p:extLst>
      <p:ext uri="{BB962C8B-B14F-4D97-AF65-F5344CB8AC3E}">
        <p14:creationId xmlns="" xmlns:p14="http://schemas.microsoft.com/office/powerpoint/2010/main" val="245548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 xmlns:a16="http://schemas.microsoft.com/office/drawing/2014/main" id="{1013A298-B4EC-4E5D-9E17-4FA42CE1100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720ED8D-B2F1-4B67-9FB2-45064CBD986B}"/>
              </a:ext>
            </a:extLst>
          </p:cNvPr>
          <p:cNvSpPr txBox="1"/>
          <p:nvPr/>
        </p:nvSpPr>
        <p:spPr>
          <a:xfrm>
            <a:off x="463826" y="6480313"/>
            <a:ext cx="301686" cy="369332"/>
          </a:xfrm>
          <a:prstGeom prst="rect">
            <a:avLst/>
          </a:prstGeom>
          <a:noFill/>
        </p:spPr>
        <p:txBody>
          <a:bodyPr wrap="none" rtlCol="0">
            <a:spAutoFit/>
          </a:bodyPr>
          <a:lstStyle/>
          <a:p>
            <a:r>
              <a:rPr lang="en-CA" dirty="0"/>
              <a:t>2</a:t>
            </a:r>
          </a:p>
        </p:txBody>
      </p:sp>
    </p:spTree>
    <p:extLst>
      <p:ext uri="{BB962C8B-B14F-4D97-AF65-F5344CB8AC3E}">
        <p14:creationId xmlns="" xmlns:p14="http://schemas.microsoft.com/office/powerpoint/2010/main" val="216186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ttachments.office.net/owa/wendy.wallace%40ddsb.ca/service.svc/s/GetAttachmentThumbnail?id=AAMkADhkZmVjYWUyLWQyODEtNGUxYS04ZjE0LTcwNDc5OThiY2RiNgBGAAAAAAAPhtolmsXhS4q5W4NHklDdBwClLrj%2BrT9zQaV%2FEpHGUYAIAAAAAAEMAADCe51bzZo4TZsGIJAKaUDFAAK75x1iAAABEgAQALlKdeCRLHtJk0Lt4XLnpp4%3D&amp;thumbnailType=2&amp;owa=outlook.office.com&amp;scriptVer=2020052401.02&amp;X-OWA-CANARY=j6r-ZMYpqESAsq_aP57IOCC3vM6RAdgY1dFQmr1fmBSUdmEcW8G9Y_uvzFy5A8t7iw9BLkfavvs.&amp;token=eyJhbGciOiJSUzI1NiIsImtpZCI6IjU2MzU4ODUyMzRCOTI1MkRERTAwNTc2NkQ5RDlGMjc2NTY1RjYzRTIiLCJ4NXQiOiJWaldJVWpTNUpTM2VBRmRtMmRueWRsWmZZLUkiLCJ0eXAiOiJKV1QifQ.eyJvcmlnaW4iOiJodHRwczovL291dGxvb2sub2ZmaWNlLmNvbSIsInVjIjoiN2ZkNmIzMDgyYjgyNGI5MWI1YTY5ZDJiNGFiYTljYjIiLCJ2ZXIiOiJFeGNoYW5nZS5DYWxsYmFjay5WMSIsImFwcGN0eHNlbmRlciI6Ik93YURvd25sb2FkQDZmYjdiOTI2LWVkZWItNGQ0Zi04MmU4LTBjMTBlNDQ3YjU3MCIsImlzc3JpbmciOiJXVyIsImFwcGN0eCI6IntcIm1zZXhjaHByb3RcIjpcIm93YVwiLFwicHJpbWFyeXNpZFwiOlwiUy0xLTUtMjEtNjcxMzc2NjA2LTExMDQyMjA2MDQtNDEwNzA2NzI4Ny0xMDM3NzA4NFwiLFwicHVpZFwiOlwiMTE1Mzk3NzAyNTM1NDY2MTAxMVwiLFwib2lkXCI6XCIyZjZjY2U0YS1kMDQ2LTRlNGQtYWVkOS1kY2Q2YjVlNTE4MDVcIixcInNjb3BlXCI6XCJPd2FEb3dubG9hZFwifSIsIm5iZiI6MTU5MDUxMDM1NiwiZXhwIjoxNTkwNTEwOTU2LCJpc3MiOiIwMDAwMDAwMi0wMDAwLTBmZjEtY2UwMC0wMDAwMDAwMDAwMDBANmZiN2I5MjYtZWRlYi00ZDRmLTgyZTgtMGMxMGU0NDdiNTcwIiwiYXVkIjoiMDAwMDAwMDItMDAwMC0wZmYxLWNlMDAtMDAwMDAwMDAwMDAwL2F0dGFjaG1lbnRzLm9mZmljZS5uZXRANmZiN2I5MjYtZWRlYi00ZDRmLTgyZTgtMGMxMGU0NDdiNTcwIiwiaGFwcCI6Im93YSJ9.L0xcINoPALTCSMCiDTANASW-6q9MuPN4CoxJhIFUrt0ZjN8KhrAOFXy2Sjbz1k5AT70xQ-_8t3tTKGuFGoyh7zpYrM6uXPaYXFd0dO3LMukUXvtiEbC80INDgGN67PyDRyIlCVj67_uqRwZ_vTx3BSYfWuTmHElefTnmPcuJlgXn73r_IqTwFpugSLAw57qTMS3yF3e1A-yw1YZ_SNOIaczpQEJumFBt24ZNZqeAikSQABdEgmljz-3GthRqFS8iDarVb660i7syc9d9TtPSNcVkD_4yeDyqUEBmahlAn-PGXpQfqmpe-g3myJLaH14VmiuybKEBgV57PSNrznATUA&amp;animation=true">
            <a:extLst>
              <a:ext uri="{FF2B5EF4-FFF2-40B4-BE49-F238E27FC236}">
                <a16:creationId xmlns="" xmlns:a16="http://schemas.microsoft.com/office/drawing/2014/main" id="{11BB45A3-AECF-45B0-8331-9315A6E6116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49413" y="0"/>
            <a:ext cx="889317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DE771C1-6BA8-4AB0-98E5-A708B7DF688D}"/>
              </a:ext>
            </a:extLst>
          </p:cNvPr>
          <p:cNvSpPr txBox="1"/>
          <p:nvPr/>
        </p:nvSpPr>
        <p:spPr>
          <a:xfrm>
            <a:off x="463826" y="6480313"/>
            <a:ext cx="301686" cy="369332"/>
          </a:xfrm>
          <a:prstGeom prst="rect">
            <a:avLst/>
          </a:prstGeom>
          <a:noFill/>
        </p:spPr>
        <p:txBody>
          <a:bodyPr wrap="none" rtlCol="0">
            <a:spAutoFit/>
          </a:bodyPr>
          <a:lstStyle/>
          <a:p>
            <a:r>
              <a:rPr lang="en-CA" dirty="0"/>
              <a:t>3</a:t>
            </a:r>
          </a:p>
        </p:txBody>
      </p:sp>
    </p:spTree>
    <p:extLst>
      <p:ext uri="{BB962C8B-B14F-4D97-AF65-F5344CB8AC3E}">
        <p14:creationId xmlns="" xmlns:p14="http://schemas.microsoft.com/office/powerpoint/2010/main" val="295638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ttachments.office.net/owa/wendy.wallace%40ddsb.ca/service.svc/s/GetAttachmentThumbnail?id=AAMkADhkZmVjYWUyLWQyODEtNGUxYS04ZjE0LTcwNDc5OThiY2RiNgBGAAAAAAAPhtolmsXhS4q5W4NHklDdBwClLrj%2BrT9zQaV%2FEpHGUYAIAAAAAAEMAADCe51bzZo4TZsGIJAKaUDFAAK75x1jAAABEgAQAPoR2eYbAcNNv4ikMnMRQEg%3D&amp;thumbnailType=2&amp;owa=outlook.office.com&amp;scriptVer=2020052401.02&amp;X-OWA-CANARY=clW4hQmrPEemCRkSw8gvNwArrN6RAdgYDggkO121sMy91krZEeSChncy7maJiTDSCTKNN65VYUA.&amp;token=eyJhbGciOiJSUzI1NiIsImtpZCI6IjU2MzU4ODUyMzRCOTI1MkRERTAwNTc2NkQ5RDlGMjc2NTY1RjYzRTIiLCJ4NXQiOiJWaldJVWpTNUpTM2VBRmRtMmRueWRsWmZZLUkiLCJ0eXAiOiJKV1QifQ.eyJvcmlnaW4iOiJodHRwczovL291dGxvb2sub2ZmaWNlLmNvbSIsInVjIjoiN2ZkNmIzMDgyYjgyNGI5MWI1YTY5ZDJiNGFiYTljYjIiLCJ2ZXIiOiJFeGNoYW5nZS5DYWxsYmFjay5WMSIsImFwcGN0eHNlbmRlciI6Ik93YURvd25sb2FkQDZmYjdiOTI2LWVkZWItNGQ0Zi04MmU4LTBjMTBlNDQ3YjU3MCIsImlzc3JpbmciOiJXVyIsImFwcGN0eCI6IntcIm1zZXhjaHByb3RcIjpcIm93YVwiLFwicHJpbWFyeXNpZFwiOlwiUy0xLTUtMjEtNjcxMzc2NjA2LTExMDQyMjA2MDQtNDEwNzA2NzI4Ny0xMDM3NzA4NFwiLFwicHVpZFwiOlwiMTE1Mzk3NzAyNTM1NDY2MTAxMVwiLFwib2lkXCI6XCIyZjZjY2U0YS1kMDQ2LTRlNGQtYWVkOS1kY2Q2YjVlNTE4MDVcIixcInNjb3BlXCI6XCJPd2FEb3dubG9hZFwifSIsIm5iZiI6MTU5MDUxMDM1NiwiZXhwIjoxNTkwNTEwOTU2LCJpc3MiOiIwMDAwMDAwMi0wMDAwLTBmZjEtY2UwMC0wMDAwMDAwMDAwMDBANmZiN2I5MjYtZWRlYi00ZDRmLTgyZTgtMGMxMGU0NDdiNTcwIiwiYXVkIjoiMDAwMDAwMDItMDAwMC0wZmYxLWNlMDAtMDAwMDAwMDAwMDAwL2F0dGFjaG1lbnRzLm9mZmljZS5uZXRANmZiN2I5MjYtZWRlYi00ZDRmLTgyZTgtMGMxMGU0NDdiNTcwIiwiaGFwcCI6Im93YSJ9.L0xcINoPALTCSMCiDTANASW-6q9MuPN4CoxJhIFUrt0ZjN8KhrAOFXy2Sjbz1k5AT70xQ-_8t3tTKGuFGoyh7zpYrM6uXPaYXFd0dO3LMukUXvtiEbC80INDgGN67PyDRyIlCVj67_uqRwZ_vTx3BSYfWuTmHElefTnmPcuJlgXn73r_IqTwFpugSLAw57qTMS3yF3e1A-yw1YZ_SNOIaczpQEJumFBt24ZNZqeAikSQABdEgmljz-3GthRqFS8iDarVb660i7syc9d9TtPSNcVkD_4yeDyqUEBmahlAn-PGXpQfqmpe-g3myJLaH14VmiuybKEBgV57PSNrznATUA&amp;animation=true">
            <a:extLst>
              <a:ext uri="{FF2B5EF4-FFF2-40B4-BE49-F238E27FC236}">
                <a16:creationId xmlns="" xmlns:a16="http://schemas.microsoft.com/office/drawing/2014/main" id="{E46808DA-03E3-44BE-91BE-E78D312A661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04537" y="0"/>
            <a:ext cx="872431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48F994C8-7967-4CB8-A200-A7541980B1AE}"/>
              </a:ext>
            </a:extLst>
          </p:cNvPr>
          <p:cNvSpPr txBox="1"/>
          <p:nvPr/>
        </p:nvSpPr>
        <p:spPr>
          <a:xfrm>
            <a:off x="463826" y="6480313"/>
            <a:ext cx="301686" cy="369332"/>
          </a:xfrm>
          <a:prstGeom prst="rect">
            <a:avLst/>
          </a:prstGeom>
          <a:noFill/>
        </p:spPr>
        <p:txBody>
          <a:bodyPr wrap="none" rtlCol="0">
            <a:spAutoFit/>
          </a:bodyPr>
          <a:lstStyle/>
          <a:p>
            <a:r>
              <a:rPr lang="en-CA" dirty="0"/>
              <a:t>4</a:t>
            </a:r>
          </a:p>
        </p:txBody>
      </p:sp>
    </p:spTree>
    <p:extLst>
      <p:ext uri="{BB962C8B-B14F-4D97-AF65-F5344CB8AC3E}">
        <p14:creationId xmlns="" xmlns:p14="http://schemas.microsoft.com/office/powerpoint/2010/main" val="162627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ttachments.office.net/owa/wendy.wallace%40ddsb.ca/service.svc/s/GetAttachmentThumbnail?id=AAMkADhkZmVjYWUyLWQyODEtNGUxYS04ZjE0LTcwNDc5OThiY2RiNgBGAAAAAAAPhtolmsXhS4q5W4NHklDdBwClLrj%2BrT9zQaV%2FEpHGUYAIAAAAAAEMAADCe51bzZo4TZsGIJAKaUDFAAK75x1kAAABEgAQANWGh7L9TJVKhL3M37USBpQ%3D&amp;thumbnailType=2&amp;owa=outlook.office.com&amp;scriptVer=2020052401.02&amp;X-OWA-CANARY=lUw34SyxP06MhXNUh0SGMIBVqPiRAdgYoS-TMj7koAOiEFf_XhyKsMPhomx-1qaUlblLSyRfmYw.&amp;token=eyJhbGciOiJSUzI1NiIsImtpZCI6IjU2MzU4ODUyMzRCOTI1MkRERTAwNTc2NkQ5RDlGMjc2NTY1RjYzRTIiLCJ4NXQiOiJWaldJVWpTNUpTM2VBRmRtMmRueWRsWmZZLUkiLCJ0eXAiOiJKV1QifQ.eyJvcmlnaW4iOiJodHRwczovL291dGxvb2sub2ZmaWNlLmNvbSIsInVjIjoiN2ZkNmIzMDgyYjgyNGI5MWI1YTY5ZDJiNGFiYTljYjIiLCJ2ZXIiOiJFeGNoYW5nZS5DYWxsYmFjay5WMSIsImFwcGN0eHNlbmRlciI6Ik93YURvd25sb2FkQDZmYjdiOTI2LWVkZWItNGQ0Zi04MmU4LTBjMTBlNDQ3YjU3MCIsImlzc3JpbmciOiJXVyIsImFwcGN0eCI6IntcIm1zZXhjaHByb3RcIjpcIm93YVwiLFwicHJpbWFyeXNpZFwiOlwiUy0xLTUtMjEtNjcxMzc2NjA2LTExMDQyMjA2MDQtNDEwNzA2NzI4Ny0xMDM3NzA4NFwiLFwicHVpZFwiOlwiMTE1Mzk3NzAyNTM1NDY2MTAxMVwiLFwib2lkXCI6XCIyZjZjY2U0YS1kMDQ2LTRlNGQtYWVkOS1kY2Q2YjVlNTE4MDVcIixcInNjb3BlXCI6XCJPd2FEb3dubG9hZFwifSIsIm5iZiI6MTU5MDUxMDM1NiwiZXhwIjoxNTkwNTEwOTU2LCJpc3MiOiIwMDAwMDAwMi0wMDAwLTBmZjEtY2UwMC0wMDAwMDAwMDAwMDBANmZiN2I5MjYtZWRlYi00ZDRmLTgyZTgtMGMxMGU0NDdiNTcwIiwiYXVkIjoiMDAwMDAwMDItMDAwMC0wZmYxLWNlMDAtMDAwMDAwMDAwMDAwL2F0dGFjaG1lbnRzLm9mZmljZS5uZXRANmZiN2I5MjYtZWRlYi00ZDRmLTgyZTgtMGMxMGU0NDdiNTcwIiwiaGFwcCI6Im93YSJ9.L0xcINoPALTCSMCiDTANASW-6q9MuPN4CoxJhIFUrt0ZjN8KhrAOFXy2Sjbz1k5AT70xQ-_8t3tTKGuFGoyh7zpYrM6uXPaYXFd0dO3LMukUXvtiEbC80INDgGN67PyDRyIlCVj67_uqRwZ_vTx3BSYfWuTmHElefTnmPcuJlgXn73r_IqTwFpugSLAw57qTMS3yF3e1A-yw1YZ_SNOIaczpQEJumFBt24ZNZqeAikSQABdEgmljz-3GthRqFS8iDarVb660i7syc9d9TtPSNcVkD_4yeDyqUEBmahlAn-PGXpQfqmpe-g3myJLaH14VmiuybKEBgV57PSNrznATUA&amp;animation=true">
            <a:extLst>
              <a:ext uri="{FF2B5EF4-FFF2-40B4-BE49-F238E27FC236}">
                <a16:creationId xmlns="" xmlns:a16="http://schemas.microsoft.com/office/drawing/2014/main" id="{EEAA96F2-54E5-4903-936D-541EC1B2E45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85838" y="0"/>
            <a:ext cx="1021873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9A32018-C641-467B-ABCB-5263B76EC65B}"/>
              </a:ext>
            </a:extLst>
          </p:cNvPr>
          <p:cNvSpPr txBox="1"/>
          <p:nvPr/>
        </p:nvSpPr>
        <p:spPr>
          <a:xfrm>
            <a:off x="463826" y="6480313"/>
            <a:ext cx="301686" cy="369332"/>
          </a:xfrm>
          <a:prstGeom prst="rect">
            <a:avLst/>
          </a:prstGeom>
          <a:noFill/>
        </p:spPr>
        <p:txBody>
          <a:bodyPr wrap="none" rtlCol="0">
            <a:spAutoFit/>
          </a:bodyPr>
          <a:lstStyle/>
          <a:p>
            <a:r>
              <a:rPr lang="en-CA" dirty="0"/>
              <a:t>5</a:t>
            </a:r>
          </a:p>
        </p:txBody>
      </p:sp>
    </p:spTree>
    <p:extLst>
      <p:ext uri="{BB962C8B-B14F-4D97-AF65-F5344CB8AC3E}">
        <p14:creationId xmlns="" xmlns:p14="http://schemas.microsoft.com/office/powerpoint/2010/main" val="256660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DA26ABDB-39A1-47B6-A13F-63F0D2A3F200}"/>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Janice Prebble</a:t>
            </a:r>
          </a:p>
        </p:txBody>
      </p:sp>
      <p:cxnSp>
        <p:nvCxnSpPr>
          <p:cNvPr id="10" name="Straight Connector 9">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AF737633-FA76-4E05-8FFD-892A9A499DF4}"/>
              </a:ext>
            </a:extLst>
          </p:cNvPr>
          <p:cNvSpPr/>
          <p:nvPr/>
        </p:nvSpPr>
        <p:spPr>
          <a:xfrm>
            <a:off x="838200" y="2269173"/>
            <a:ext cx="10515600" cy="3659988"/>
          </a:xfrm>
          <a:prstGeom prst="rect">
            <a:avLst/>
          </a:prstGeom>
        </p:spPr>
        <p:txBody>
          <a:bodyPr vert="horz" lIns="91440" tIns="45720" rIns="91440" bIns="45720" rtlCol="0">
            <a:normAutofit/>
          </a:bodyPr>
          <a:lstStyle/>
          <a:p>
            <a:pPr>
              <a:lnSpc>
                <a:spcPct val="90000"/>
              </a:lnSpc>
              <a:spcAft>
                <a:spcPts val="600"/>
              </a:spcAft>
            </a:pPr>
            <a:r>
              <a:rPr lang="en-US" sz="1900" dirty="0">
                <a:solidFill>
                  <a:schemeClr val="bg1"/>
                </a:solidFill>
              </a:rPr>
              <a:t>   Janice Taylor-Prebble works in mixed media, with a focus on printmaking and painting and recently set &amp; costume design. Exhibits include China-Canada International Calligraphy, Painting and Art Exhibition at The Beijing National Art Museum; </a:t>
            </a:r>
            <a:r>
              <a:rPr lang="en-US" sz="1900" dirty="0" err="1">
                <a:solidFill>
                  <a:schemeClr val="bg1"/>
                </a:solidFill>
              </a:rPr>
              <a:t>BlueSeed</a:t>
            </a:r>
            <a:r>
              <a:rPr lang="en-US" sz="1900" dirty="0">
                <a:solidFill>
                  <a:schemeClr val="bg1"/>
                </a:solidFill>
              </a:rPr>
              <a:t> Studios Saranac Lake, New York; Agnes Jamieson Gallery, Minden; Robert McLaughlin Gallery, Oshawa; The Visual Arts Centre, Bowmanville; Open Studio, Toronto. Janice is a graduate of Georgian College and OCAD with a year study in Florence Italy.</a:t>
            </a:r>
          </a:p>
          <a:p>
            <a:pPr>
              <a:lnSpc>
                <a:spcPct val="90000"/>
              </a:lnSpc>
              <a:spcAft>
                <a:spcPts val="600"/>
              </a:spcAft>
            </a:pPr>
            <a:r>
              <a:rPr lang="en-US" sz="1900" dirty="0">
                <a:solidFill>
                  <a:schemeClr val="bg1"/>
                </a:solidFill>
              </a:rPr>
              <a:t>   The piece "</a:t>
            </a:r>
            <a:r>
              <a:rPr lang="en-US" sz="1900" dirty="0" err="1">
                <a:solidFill>
                  <a:schemeClr val="bg1"/>
                </a:solidFill>
              </a:rPr>
              <a:t>Beyonce</a:t>
            </a:r>
            <a:r>
              <a:rPr lang="en-US" sz="1900" dirty="0">
                <a:solidFill>
                  <a:schemeClr val="bg1"/>
                </a:solidFill>
              </a:rPr>
              <a:t> Tower" is cut out of a sheet of steel and is part of the continuing Tower Series. For almost ten years Janice has been photographing Durham's hydro towers, fascinated by the structures that appear as beautiful etched lines against the huge </a:t>
            </a:r>
            <a:r>
              <a:rPr lang="en-US" sz="1900" dirty="0" err="1">
                <a:solidFill>
                  <a:schemeClr val="bg1"/>
                </a:solidFill>
              </a:rPr>
              <a:t>colour</a:t>
            </a:r>
            <a:r>
              <a:rPr lang="en-US" sz="1900" dirty="0">
                <a:solidFill>
                  <a:schemeClr val="bg1"/>
                </a:solidFill>
              </a:rPr>
              <a:t> field of the sky. Most people say that don't notice the towers.</a:t>
            </a:r>
          </a:p>
          <a:p>
            <a:pPr>
              <a:lnSpc>
                <a:spcPct val="90000"/>
              </a:lnSpc>
              <a:spcAft>
                <a:spcPts val="600"/>
              </a:spcAft>
            </a:pPr>
            <a:r>
              <a:rPr lang="en-US" sz="1900" dirty="0">
                <a:solidFill>
                  <a:schemeClr val="bg1"/>
                </a:solidFill>
              </a:rPr>
              <a:t>   Bringing our attention to them with a gentle reminder of the region's responsibility to create power with care, Janice Taylor-Prebble morphs the shapes from geometric into organic, usually with a reference to the female form. The feminist joke: now that's a powerful woman! Always in mind.</a:t>
            </a:r>
            <a:endParaRPr lang="en-US" sz="1900" b="0" i="0" dirty="0">
              <a:solidFill>
                <a:schemeClr val="bg1"/>
              </a:solidFill>
              <a:effectLst/>
            </a:endParaRPr>
          </a:p>
        </p:txBody>
      </p:sp>
      <p:sp>
        <p:nvSpPr>
          <p:cNvPr id="4" name="TextBox 3">
            <a:extLst>
              <a:ext uri="{FF2B5EF4-FFF2-40B4-BE49-F238E27FC236}">
                <a16:creationId xmlns="" xmlns:a16="http://schemas.microsoft.com/office/drawing/2014/main" id="{BA07F544-E5CA-4C7A-98A4-29056B726C2D}"/>
              </a:ext>
            </a:extLst>
          </p:cNvPr>
          <p:cNvSpPr txBox="1"/>
          <p:nvPr/>
        </p:nvSpPr>
        <p:spPr>
          <a:xfrm>
            <a:off x="838200" y="5822526"/>
            <a:ext cx="5793766" cy="369332"/>
          </a:xfrm>
          <a:prstGeom prst="rect">
            <a:avLst/>
          </a:prstGeom>
          <a:noFill/>
        </p:spPr>
        <p:txBody>
          <a:bodyPr wrap="none" rtlCol="0">
            <a:spAutoFit/>
          </a:bodyPr>
          <a:lstStyle/>
          <a:p>
            <a:r>
              <a:rPr lang="en-CA">
                <a:solidFill>
                  <a:schemeClr val="bg1"/>
                </a:solidFill>
                <a:hlinkClick r:id="rId2">
                  <a:extLst>
                    <a:ext uri="{A12FA001-AC4F-418D-AE19-62706E023703}">
                      <ahyp:hlinkClr xmlns="" xmlns:ahyp="http://schemas.microsoft.com/office/drawing/2018/hyperlinkcolor" val="tx"/>
                    </a:ext>
                  </a:extLst>
                </a:hlinkClick>
              </a:rPr>
              <a:t>http://www.theirisgroup.ca/janice-taylor-prebble-images.ht</a:t>
            </a:r>
            <a:endParaRPr lang="en-CA" dirty="0">
              <a:solidFill>
                <a:schemeClr val="bg1"/>
              </a:solidFill>
            </a:endParaRPr>
          </a:p>
        </p:txBody>
      </p:sp>
    </p:spTree>
    <p:extLst>
      <p:ext uri="{BB962C8B-B14F-4D97-AF65-F5344CB8AC3E}">
        <p14:creationId xmlns="" xmlns:p14="http://schemas.microsoft.com/office/powerpoint/2010/main" val="626022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FE55F6A-FDC1-45BE-98D3-95E11D48D199}"/>
              </a:ext>
            </a:extLst>
          </p:cNvPr>
          <p:cNvSpPr/>
          <p:nvPr/>
        </p:nvSpPr>
        <p:spPr>
          <a:xfrm>
            <a:off x="395461" y="474345"/>
            <a:ext cx="10747986" cy="5632311"/>
          </a:xfrm>
          <a:prstGeom prst="rect">
            <a:avLst/>
          </a:prstGeom>
        </p:spPr>
        <p:txBody>
          <a:bodyPr wrap="square">
            <a:spAutoFit/>
          </a:bodyPr>
          <a:lstStyle/>
          <a:p>
            <a:r>
              <a:rPr lang="en-CA" b="0" i="0" dirty="0">
                <a:effectLst/>
                <a:latin typeface="Times New Roman" panose="02020603050405020304" pitchFamily="18" charset="0"/>
              </a:rPr>
              <a:t>We are a long standing collective of women artists based in Durham Region with substantial exhibition activity, both individually and as a group. Our work represents a wide range of directions and mediums.  </a:t>
            </a:r>
          </a:p>
          <a:p>
            <a:endParaRPr lang="en-CA" b="0" i="0" dirty="0">
              <a:effectLst/>
              <a:latin typeface="Times New Roman" panose="02020603050405020304" pitchFamily="18" charset="0"/>
            </a:endParaRPr>
          </a:p>
          <a:p>
            <a:r>
              <a:rPr lang="en-CA" b="0" i="0" dirty="0">
                <a:effectLst/>
                <a:latin typeface="Times New Roman" panose="02020603050405020304" pitchFamily="18" charset="0"/>
              </a:rPr>
              <a:t>The exhibit Memory &amp; Nature in 2000 marked a major advancement in the collectives’ development of artistic concepts combined with refined individual experimentation and techniques. The Baghdad Museum exhibition existed as a “lamentation on the loss, ambiguities, the collision and propaganda resulting from the looting of the Iraqi National Museum in Baghdad”. (M. Rodgers, 2003). Fluid and Fluid II was an exploration of the undercurrents of abstract and literal interpretations of fluidity. (O. </a:t>
            </a:r>
            <a:r>
              <a:rPr lang="en-CA" b="0" i="0" dirty="0" err="1">
                <a:effectLst/>
                <a:latin typeface="Times New Roman" panose="02020603050405020304" pitchFamily="18" charset="0"/>
              </a:rPr>
              <a:t>Wlusek</a:t>
            </a:r>
            <a:r>
              <a:rPr lang="en-CA" b="0" i="0" dirty="0">
                <a:effectLst/>
                <a:latin typeface="Times New Roman" panose="02020603050405020304" pitchFamily="18" charset="0"/>
              </a:rPr>
              <a:t>, 2007). In 2009, IRIS’ The Edge delivered a matrix of individual boundaries. In the exhibit, Filmic, familial, archival, nostalgic, subjective and objective stances were exposed with the notion of preserving image artefacts from the pre-digital age and extensions to other ideas of the word “filmic. (O. </a:t>
            </a:r>
            <a:r>
              <a:rPr lang="en-CA" b="0" i="0" dirty="0" err="1">
                <a:effectLst/>
                <a:latin typeface="Times New Roman" panose="02020603050405020304" pitchFamily="18" charset="0"/>
              </a:rPr>
              <a:t>Wlalsenko</a:t>
            </a:r>
            <a:r>
              <a:rPr lang="en-CA" b="0" i="0" dirty="0">
                <a:effectLst/>
                <a:latin typeface="Times New Roman" panose="02020603050405020304" pitchFamily="18" charset="0"/>
              </a:rPr>
              <a:t>, 2015). IRIS at 20 was an investigation of museum display practices utilizing archived International Women’s Day collected objects.</a:t>
            </a:r>
          </a:p>
          <a:p>
            <a:r>
              <a:rPr lang="en-CA" b="0" i="0" dirty="0">
                <a:effectLst/>
                <a:latin typeface="Times New Roman" panose="02020603050405020304" pitchFamily="18" charset="0"/>
              </a:rPr>
              <a:t>Our over twenty years of art making mounting various events such as The Secret Garden have enriched and supported us and our community.</a:t>
            </a:r>
          </a:p>
          <a:p>
            <a:endParaRPr lang="en-CA" b="0" i="0" dirty="0">
              <a:effectLst/>
              <a:latin typeface="Times New Roman" panose="02020603050405020304" pitchFamily="18" charset="0"/>
            </a:endParaRPr>
          </a:p>
          <a:p>
            <a:r>
              <a:rPr lang="en-CA" b="0" i="0" dirty="0">
                <a:effectLst/>
                <a:latin typeface="Times New Roman" panose="02020603050405020304" pitchFamily="18" charset="0"/>
              </a:rPr>
              <a:t>In this exhibition we aspire to highlight a diversity of direction in exploring the interconnectedness of the environment, people and architecture in the landscape. This exhibition connects to the universal aspect of our sense of being and place. The IRIS Group’s exhibition evokes a stream of commonality within the history of the collective. These themes incorporate human nature, environment, and culture, which run through and are reflected in their works. (L. </a:t>
            </a:r>
            <a:r>
              <a:rPr lang="en-CA" b="0" i="0" dirty="0" err="1">
                <a:effectLst/>
                <a:latin typeface="Times New Roman" panose="02020603050405020304" pitchFamily="18" charset="0"/>
              </a:rPr>
              <a:t>Carmount</a:t>
            </a:r>
            <a:r>
              <a:rPr lang="en-CA" b="0" i="0" dirty="0">
                <a:effectLst/>
                <a:latin typeface="Times New Roman" panose="02020603050405020304" pitchFamily="18" charset="0"/>
              </a:rPr>
              <a:t>, 2009).</a:t>
            </a:r>
          </a:p>
        </p:txBody>
      </p:sp>
    </p:spTree>
    <p:extLst>
      <p:ext uri="{BB962C8B-B14F-4D97-AF65-F5344CB8AC3E}">
        <p14:creationId xmlns="" xmlns:p14="http://schemas.microsoft.com/office/powerpoint/2010/main" val="370389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41FA8C7-2452-46AF-A8CB-76C2CD312A71}"/>
              </a:ext>
            </a:extLst>
          </p:cNvPr>
          <p:cNvSpPr/>
          <p:nvPr/>
        </p:nvSpPr>
        <p:spPr>
          <a:xfrm>
            <a:off x="6520070" y="1097057"/>
            <a:ext cx="4518991" cy="5078313"/>
          </a:xfrm>
          <a:prstGeom prst="rect">
            <a:avLst/>
          </a:prstGeom>
        </p:spPr>
        <p:txBody>
          <a:bodyPr wrap="square">
            <a:spAutoFit/>
          </a:bodyPr>
          <a:lstStyle/>
          <a:p>
            <a:r>
              <a:rPr lang="en-US" dirty="0"/>
              <a:t>1.  A history of small gatherings (Installation)</a:t>
            </a:r>
            <a:endParaRPr lang="en-CA" dirty="0"/>
          </a:p>
          <a:p>
            <a:endParaRPr lang="en-US" dirty="0"/>
          </a:p>
          <a:p>
            <a:r>
              <a:rPr lang="en-US" dirty="0"/>
              <a:t>2.  A history of small gatherings (Installation)</a:t>
            </a:r>
            <a:endParaRPr lang="en-CA" dirty="0">
              <a:latin typeface="Times New Roman" panose="02020603050405020304" pitchFamily="18" charset="0"/>
            </a:endParaRPr>
          </a:p>
          <a:p>
            <a:endParaRPr lang="en-CA" dirty="0">
              <a:latin typeface="Times New Roman" panose="02020603050405020304" pitchFamily="18" charset="0"/>
            </a:endParaRPr>
          </a:p>
          <a:p>
            <a:r>
              <a:rPr lang="en-CA" dirty="0"/>
              <a:t>3. Tower Power Grid</a:t>
            </a:r>
          </a:p>
          <a:p>
            <a:r>
              <a:rPr lang="en-CA" dirty="0"/>
              <a:t>    30 x 60 inches</a:t>
            </a:r>
          </a:p>
          <a:p>
            <a:r>
              <a:rPr lang="en-CA" dirty="0"/>
              <a:t>    Acrylic and Gold Foil</a:t>
            </a:r>
          </a:p>
          <a:p>
            <a:r>
              <a:rPr lang="en-CA" dirty="0"/>
              <a:t>    2016</a:t>
            </a:r>
          </a:p>
          <a:p>
            <a:endParaRPr lang="en-CA" dirty="0"/>
          </a:p>
          <a:p>
            <a:r>
              <a:rPr lang="en-CA" dirty="0"/>
              <a:t>4. </a:t>
            </a:r>
            <a:r>
              <a:rPr lang="en-CA" dirty="0" err="1"/>
              <a:t>Beyonce</a:t>
            </a:r>
            <a:r>
              <a:rPr lang="en-CA" dirty="0"/>
              <a:t> Tower</a:t>
            </a:r>
          </a:p>
          <a:p>
            <a:r>
              <a:rPr lang="en-CA" dirty="0"/>
              <a:t>    3/8” cold pressed steel, water-jet cut</a:t>
            </a:r>
          </a:p>
          <a:p>
            <a:r>
              <a:rPr lang="en-CA" dirty="0"/>
              <a:t>    48 x 96 inches</a:t>
            </a:r>
          </a:p>
          <a:p>
            <a:r>
              <a:rPr lang="en-CA" dirty="0"/>
              <a:t>    2018</a:t>
            </a:r>
          </a:p>
          <a:p>
            <a:endParaRPr lang="en-CA" dirty="0"/>
          </a:p>
          <a:p>
            <a:r>
              <a:rPr lang="en-CA" dirty="0"/>
              <a:t>5. GoldenTower1</a:t>
            </a:r>
          </a:p>
          <a:p>
            <a:r>
              <a:rPr lang="en-CA" dirty="0"/>
              <a:t>    8 x 10 inches</a:t>
            </a:r>
          </a:p>
          <a:p>
            <a:r>
              <a:rPr lang="en-CA" dirty="0"/>
              <a:t>    Image Transfer with ink and Gold Leaf</a:t>
            </a:r>
          </a:p>
          <a:p>
            <a:r>
              <a:rPr lang="en-CA" dirty="0"/>
              <a:t>    2016</a:t>
            </a:r>
            <a:endParaRPr lang="en-CA" b="0" i="0" dirty="0">
              <a:effectLst/>
            </a:endParaRPr>
          </a:p>
        </p:txBody>
      </p:sp>
      <p:sp>
        <p:nvSpPr>
          <p:cNvPr id="4" name="TextBox 3">
            <a:extLst>
              <a:ext uri="{FF2B5EF4-FFF2-40B4-BE49-F238E27FC236}">
                <a16:creationId xmlns="" xmlns:a16="http://schemas.microsoft.com/office/drawing/2014/main" id="{3C5E6111-FDE6-4DC5-AD33-27FC85C2A572}"/>
              </a:ext>
            </a:extLst>
          </p:cNvPr>
          <p:cNvSpPr txBox="1"/>
          <p:nvPr/>
        </p:nvSpPr>
        <p:spPr>
          <a:xfrm>
            <a:off x="702366" y="495085"/>
            <a:ext cx="4773423" cy="1015663"/>
          </a:xfrm>
          <a:prstGeom prst="rect">
            <a:avLst/>
          </a:prstGeom>
          <a:noFill/>
        </p:spPr>
        <p:txBody>
          <a:bodyPr wrap="none" rtlCol="0">
            <a:spAutoFit/>
          </a:bodyPr>
          <a:lstStyle/>
          <a:p>
            <a:r>
              <a:rPr lang="en-CA" sz="6000" b="1" dirty="0"/>
              <a:t>Janice Prebble</a:t>
            </a:r>
          </a:p>
        </p:txBody>
      </p:sp>
    </p:spTree>
    <p:extLst>
      <p:ext uri="{BB962C8B-B14F-4D97-AF65-F5344CB8AC3E}">
        <p14:creationId xmlns="" xmlns:p14="http://schemas.microsoft.com/office/powerpoint/2010/main" val="956995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D54BBA1-9C0F-444E-949B-BBBA889892F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16923" y="-9769"/>
            <a:ext cx="5669280" cy="6720058"/>
          </a:xfrm>
          <a:prstGeom prst="rect">
            <a:avLst/>
          </a:prstGeom>
        </p:spPr>
      </p:pic>
      <p:sp>
        <p:nvSpPr>
          <p:cNvPr id="4" name="TextBox 3">
            <a:extLst>
              <a:ext uri="{FF2B5EF4-FFF2-40B4-BE49-F238E27FC236}">
                <a16:creationId xmlns="" xmlns:a16="http://schemas.microsoft.com/office/drawing/2014/main" id="{8811A4DE-699D-41E2-983D-3FC6CB2F4144}"/>
              </a:ext>
            </a:extLst>
          </p:cNvPr>
          <p:cNvSpPr txBox="1"/>
          <p:nvPr/>
        </p:nvSpPr>
        <p:spPr>
          <a:xfrm>
            <a:off x="463826" y="6480313"/>
            <a:ext cx="301686" cy="369332"/>
          </a:xfrm>
          <a:prstGeom prst="rect">
            <a:avLst/>
          </a:prstGeom>
          <a:noFill/>
        </p:spPr>
        <p:txBody>
          <a:bodyPr wrap="none" rtlCol="0">
            <a:spAutoFit/>
          </a:bodyPr>
          <a:lstStyle/>
          <a:p>
            <a:r>
              <a:rPr lang="en-CA" dirty="0"/>
              <a:t>1</a:t>
            </a:r>
          </a:p>
        </p:txBody>
      </p:sp>
    </p:spTree>
    <p:extLst>
      <p:ext uri="{BB962C8B-B14F-4D97-AF65-F5344CB8AC3E}">
        <p14:creationId xmlns="" xmlns:p14="http://schemas.microsoft.com/office/powerpoint/2010/main" val="254434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98CDDB1-A027-47C5-A01B-AB9916F52E9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 xmlns:a16="http://schemas.microsoft.com/office/drawing/2014/main" id="{30928AD0-D066-4375-8AD2-A1CCB7E2BAF3}"/>
              </a:ext>
            </a:extLst>
          </p:cNvPr>
          <p:cNvSpPr txBox="1"/>
          <p:nvPr/>
        </p:nvSpPr>
        <p:spPr>
          <a:xfrm>
            <a:off x="463826" y="6480313"/>
            <a:ext cx="301686" cy="369332"/>
          </a:xfrm>
          <a:prstGeom prst="rect">
            <a:avLst/>
          </a:prstGeom>
          <a:noFill/>
        </p:spPr>
        <p:txBody>
          <a:bodyPr wrap="none" rtlCol="0">
            <a:spAutoFit/>
          </a:bodyPr>
          <a:lstStyle/>
          <a:p>
            <a:r>
              <a:rPr lang="en-CA" dirty="0"/>
              <a:t>2</a:t>
            </a:r>
          </a:p>
        </p:txBody>
      </p:sp>
    </p:spTree>
    <p:extLst>
      <p:ext uri="{BB962C8B-B14F-4D97-AF65-F5344CB8AC3E}">
        <p14:creationId xmlns="" xmlns:p14="http://schemas.microsoft.com/office/powerpoint/2010/main" val="3529240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60B69AF-51F3-4DD9-A6F7-43D52834BE9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14272" y="306324"/>
            <a:ext cx="9363456" cy="6245352"/>
          </a:xfrm>
          <a:prstGeom prst="rect">
            <a:avLst/>
          </a:prstGeom>
        </p:spPr>
      </p:pic>
      <p:sp>
        <p:nvSpPr>
          <p:cNvPr id="4" name="TextBox 3">
            <a:extLst>
              <a:ext uri="{FF2B5EF4-FFF2-40B4-BE49-F238E27FC236}">
                <a16:creationId xmlns="" xmlns:a16="http://schemas.microsoft.com/office/drawing/2014/main" id="{A6C14297-0E5B-4FF1-96DC-8C61AE3D6C8F}"/>
              </a:ext>
            </a:extLst>
          </p:cNvPr>
          <p:cNvSpPr txBox="1"/>
          <p:nvPr/>
        </p:nvSpPr>
        <p:spPr>
          <a:xfrm>
            <a:off x="463826" y="6480313"/>
            <a:ext cx="301686" cy="369332"/>
          </a:xfrm>
          <a:prstGeom prst="rect">
            <a:avLst/>
          </a:prstGeom>
          <a:noFill/>
        </p:spPr>
        <p:txBody>
          <a:bodyPr wrap="none" rtlCol="0">
            <a:spAutoFit/>
          </a:bodyPr>
          <a:lstStyle/>
          <a:p>
            <a:r>
              <a:rPr lang="en-CA" dirty="0"/>
              <a:t>3</a:t>
            </a:r>
          </a:p>
        </p:txBody>
      </p:sp>
    </p:spTree>
    <p:extLst>
      <p:ext uri="{BB962C8B-B14F-4D97-AF65-F5344CB8AC3E}">
        <p14:creationId xmlns="" xmlns:p14="http://schemas.microsoft.com/office/powerpoint/2010/main" val="3581345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A52476A-811C-4C5D-BFDC-E748D49596DC}"/>
              </a:ext>
            </a:extLst>
          </p:cNvPr>
          <p:cNvSpPr txBox="1"/>
          <p:nvPr/>
        </p:nvSpPr>
        <p:spPr>
          <a:xfrm>
            <a:off x="463826" y="6480313"/>
            <a:ext cx="301686" cy="369332"/>
          </a:xfrm>
          <a:prstGeom prst="rect">
            <a:avLst/>
          </a:prstGeom>
          <a:noFill/>
        </p:spPr>
        <p:txBody>
          <a:bodyPr wrap="none" rtlCol="0">
            <a:spAutoFit/>
          </a:bodyPr>
          <a:lstStyle/>
          <a:p>
            <a:r>
              <a:rPr lang="en-CA" dirty="0"/>
              <a:t>4</a:t>
            </a:r>
          </a:p>
        </p:txBody>
      </p:sp>
      <p:pic>
        <p:nvPicPr>
          <p:cNvPr id="6" name="Picture 5">
            <a:extLst>
              <a:ext uri="{FF2B5EF4-FFF2-40B4-BE49-F238E27FC236}">
                <a16:creationId xmlns="" xmlns:a16="http://schemas.microsoft.com/office/drawing/2014/main" id="{A98AD702-E245-4566-8394-6538DACF3E54}"/>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18052" b="122"/>
          <a:stretch/>
        </p:blipFill>
        <p:spPr>
          <a:xfrm>
            <a:off x="3334736" y="-13846"/>
            <a:ext cx="4841856" cy="6863491"/>
          </a:xfrm>
          <a:prstGeom prst="rect">
            <a:avLst/>
          </a:prstGeom>
        </p:spPr>
      </p:pic>
    </p:spTree>
    <p:extLst>
      <p:ext uri="{BB962C8B-B14F-4D97-AF65-F5344CB8AC3E}">
        <p14:creationId xmlns="" xmlns:p14="http://schemas.microsoft.com/office/powerpoint/2010/main" val="3392283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559FB73-4CA8-48A1-867B-6749DB716C6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71691" y="0"/>
            <a:ext cx="5648617" cy="6858000"/>
          </a:xfrm>
          <a:prstGeom prst="rect">
            <a:avLst/>
          </a:prstGeom>
        </p:spPr>
      </p:pic>
      <p:sp>
        <p:nvSpPr>
          <p:cNvPr id="5" name="TextBox 4">
            <a:extLst>
              <a:ext uri="{FF2B5EF4-FFF2-40B4-BE49-F238E27FC236}">
                <a16:creationId xmlns="" xmlns:a16="http://schemas.microsoft.com/office/drawing/2014/main" id="{5B0D3313-0003-4211-AE1B-0127D90B3D4E}"/>
              </a:ext>
            </a:extLst>
          </p:cNvPr>
          <p:cNvSpPr txBox="1"/>
          <p:nvPr/>
        </p:nvSpPr>
        <p:spPr>
          <a:xfrm>
            <a:off x="463826" y="6480313"/>
            <a:ext cx="301686" cy="369332"/>
          </a:xfrm>
          <a:prstGeom prst="rect">
            <a:avLst/>
          </a:prstGeom>
          <a:noFill/>
        </p:spPr>
        <p:txBody>
          <a:bodyPr wrap="none" rtlCol="0">
            <a:spAutoFit/>
          </a:bodyPr>
          <a:lstStyle/>
          <a:p>
            <a:r>
              <a:rPr lang="en-CA" dirty="0"/>
              <a:t>5</a:t>
            </a:r>
          </a:p>
        </p:txBody>
      </p:sp>
    </p:spTree>
    <p:extLst>
      <p:ext uri="{BB962C8B-B14F-4D97-AF65-F5344CB8AC3E}">
        <p14:creationId xmlns="" xmlns:p14="http://schemas.microsoft.com/office/powerpoint/2010/main" val="79589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5D6382CE-A684-4863-9545-5433A497B31F}"/>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Judith Mason</a:t>
            </a:r>
          </a:p>
        </p:txBody>
      </p:sp>
      <p:cxnSp>
        <p:nvCxnSpPr>
          <p:cNvPr id="10" name="Straight Connector 9">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1E7DE8F5-3843-4231-9E88-83944B5277F4}"/>
              </a:ext>
            </a:extLst>
          </p:cNvPr>
          <p:cNvSpPr/>
          <p:nvPr/>
        </p:nvSpPr>
        <p:spPr>
          <a:xfrm>
            <a:off x="838200" y="2269173"/>
            <a:ext cx="10515600" cy="365998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solidFill>
                  <a:schemeClr val="bg1"/>
                </a:solidFill>
              </a:rPr>
              <a:t>The Last Quadrant [a series of works from Cairo, 2019]  If I think of how I approach painting, I would say it’s as action, without any preconceived ideas of content, form or even colour.  My most recent painterly work, The Last Quadrant, is a series of paintings that employ elements of collage/montage causing a subtle rupture in the surface.  Each painting explores, finds, reveals, transfers, organizes, combines, constructs, assembles and seemingly builds on itself. I use intuition as my guiding principle - a mixture of thinking and feeling - to solve a series of painterly problems.  These problems emerge by chance or choice, but they are problems nonetheless that require continuous engagement.  I do not always know when each piece finds the fullness of its own iteration, or liberation.  Each painting has to satisfy over a period of time.</a:t>
            </a:r>
            <a:endParaRPr lang="en-US" sz="2200" b="0" i="0">
              <a:solidFill>
                <a:schemeClr val="bg1"/>
              </a:solidFill>
              <a:effectLst/>
            </a:endParaRPr>
          </a:p>
        </p:txBody>
      </p:sp>
    </p:spTree>
    <p:extLst>
      <p:ext uri="{BB962C8B-B14F-4D97-AF65-F5344CB8AC3E}">
        <p14:creationId xmlns="" xmlns:p14="http://schemas.microsoft.com/office/powerpoint/2010/main" val="188789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ED3C2A8-5D5D-4136-B816-5FCD0543AE0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42690" y="0"/>
            <a:ext cx="4714875" cy="6858000"/>
          </a:xfrm>
          <a:prstGeom prst="rect">
            <a:avLst/>
          </a:prstGeom>
        </p:spPr>
      </p:pic>
      <p:sp>
        <p:nvSpPr>
          <p:cNvPr id="4" name="TextBox 3">
            <a:extLst>
              <a:ext uri="{FF2B5EF4-FFF2-40B4-BE49-F238E27FC236}">
                <a16:creationId xmlns="" xmlns:a16="http://schemas.microsoft.com/office/drawing/2014/main" id="{6C6B0E20-2BCD-4CEB-A430-0941D000A65C}"/>
              </a:ext>
            </a:extLst>
          </p:cNvPr>
          <p:cNvSpPr txBox="1"/>
          <p:nvPr/>
        </p:nvSpPr>
        <p:spPr>
          <a:xfrm>
            <a:off x="463826" y="6480313"/>
            <a:ext cx="301686" cy="369332"/>
          </a:xfrm>
          <a:prstGeom prst="rect">
            <a:avLst/>
          </a:prstGeom>
          <a:noFill/>
        </p:spPr>
        <p:txBody>
          <a:bodyPr wrap="none" rtlCol="0">
            <a:spAutoFit/>
          </a:bodyPr>
          <a:lstStyle/>
          <a:p>
            <a:r>
              <a:rPr lang="en-CA" dirty="0"/>
              <a:t>1</a:t>
            </a:r>
          </a:p>
        </p:txBody>
      </p:sp>
    </p:spTree>
    <p:extLst>
      <p:ext uri="{BB962C8B-B14F-4D97-AF65-F5344CB8AC3E}">
        <p14:creationId xmlns="" xmlns:p14="http://schemas.microsoft.com/office/powerpoint/2010/main" val="389524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F057FE-B2F9-4E7D-AE41-C76DE1BD67A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68123" y="0"/>
            <a:ext cx="4736306" cy="6858000"/>
          </a:xfrm>
          <a:prstGeom prst="rect">
            <a:avLst/>
          </a:prstGeom>
        </p:spPr>
      </p:pic>
      <p:sp>
        <p:nvSpPr>
          <p:cNvPr id="4" name="TextBox 3">
            <a:extLst>
              <a:ext uri="{FF2B5EF4-FFF2-40B4-BE49-F238E27FC236}">
                <a16:creationId xmlns="" xmlns:a16="http://schemas.microsoft.com/office/drawing/2014/main" id="{71F477EF-0CE5-496E-9CA2-7C13EE2D4E1B}"/>
              </a:ext>
            </a:extLst>
          </p:cNvPr>
          <p:cNvSpPr txBox="1"/>
          <p:nvPr/>
        </p:nvSpPr>
        <p:spPr>
          <a:xfrm>
            <a:off x="463826" y="6480313"/>
            <a:ext cx="301686" cy="369332"/>
          </a:xfrm>
          <a:prstGeom prst="rect">
            <a:avLst/>
          </a:prstGeom>
          <a:noFill/>
        </p:spPr>
        <p:txBody>
          <a:bodyPr wrap="none" rtlCol="0">
            <a:spAutoFit/>
          </a:bodyPr>
          <a:lstStyle/>
          <a:p>
            <a:r>
              <a:rPr lang="en-CA" dirty="0"/>
              <a:t>2</a:t>
            </a:r>
          </a:p>
        </p:txBody>
      </p:sp>
    </p:spTree>
    <p:extLst>
      <p:ext uri="{BB962C8B-B14F-4D97-AF65-F5344CB8AC3E}">
        <p14:creationId xmlns="" xmlns:p14="http://schemas.microsoft.com/office/powerpoint/2010/main" val="4002743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B8F37D0-F530-46F0-9639-173E57E7413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09217" y="0"/>
            <a:ext cx="6943726" cy="6858000"/>
          </a:xfrm>
          <a:prstGeom prst="rect">
            <a:avLst/>
          </a:prstGeom>
        </p:spPr>
      </p:pic>
      <p:sp>
        <p:nvSpPr>
          <p:cNvPr id="4" name="TextBox 3">
            <a:extLst>
              <a:ext uri="{FF2B5EF4-FFF2-40B4-BE49-F238E27FC236}">
                <a16:creationId xmlns="" xmlns:a16="http://schemas.microsoft.com/office/drawing/2014/main" id="{4A8F8D3E-514D-4CE4-B1B9-239CD06C83C0}"/>
              </a:ext>
            </a:extLst>
          </p:cNvPr>
          <p:cNvSpPr txBox="1"/>
          <p:nvPr/>
        </p:nvSpPr>
        <p:spPr>
          <a:xfrm>
            <a:off x="463826" y="6480313"/>
            <a:ext cx="301686" cy="369332"/>
          </a:xfrm>
          <a:prstGeom prst="rect">
            <a:avLst/>
          </a:prstGeom>
          <a:noFill/>
        </p:spPr>
        <p:txBody>
          <a:bodyPr wrap="none" rtlCol="0">
            <a:spAutoFit/>
          </a:bodyPr>
          <a:lstStyle/>
          <a:p>
            <a:r>
              <a:rPr lang="en-CA" dirty="0"/>
              <a:t>3</a:t>
            </a:r>
          </a:p>
        </p:txBody>
      </p:sp>
    </p:spTree>
    <p:extLst>
      <p:ext uri="{BB962C8B-B14F-4D97-AF65-F5344CB8AC3E}">
        <p14:creationId xmlns="" xmlns:p14="http://schemas.microsoft.com/office/powerpoint/2010/main" val="2428500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22D58BA-A272-4643-A081-16868C031ED6}"/>
              </a:ext>
            </a:extLst>
          </p:cNvPr>
          <p:cNvSpPr txBox="1"/>
          <p:nvPr/>
        </p:nvSpPr>
        <p:spPr>
          <a:xfrm>
            <a:off x="6096000" y="487025"/>
            <a:ext cx="5645427" cy="6370975"/>
          </a:xfrm>
          <a:prstGeom prst="rect">
            <a:avLst/>
          </a:prstGeom>
          <a:noFill/>
        </p:spPr>
        <p:txBody>
          <a:bodyPr wrap="square" rtlCol="0">
            <a:spAutoFit/>
          </a:bodyPr>
          <a:lstStyle/>
          <a:p>
            <a:r>
              <a:rPr lang="en-CA" dirty="0"/>
              <a:t>Women in Art Projects/CWSE Gallery, OISE, 2017</a:t>
            </a:r>
          </a:p>
          <a:p>
            <a:r>
              <a:rPr lang="en-CA" dirty="0"/>
              <a:t>Iris at 20, Robert McLaughlin Gallery, Oshawa, 2016</a:t>
            </a:r>
          </a:p>
          <a:p>
            <a:r>
              <a:rPr lang="en-CA" dirty="0"/>
              <a:t>Filmic, The Station Gallery, Whitby, 2015</a:t>
            </a:r>
          </a:p>
          <a:p>
            <a:r>
              <a:rPr lang="en-CA" dirty="0" err="1"/>
              <a:t>WhiteOut</a:t>
            </a:r>
            <a:r>
              <a:rPr lang="en-CA" dirty="0"/>
              <a:t> –Iris and Friends/ Toronto Arts Council Gallery, Nuit Blanche, 2014</a:t>
            </a:r>
          </a:p>
          <a:p>
            <a:r>
              <a:rPr lang="en-CA" dirty="0"/>
              <a:t>Oshawa Space Invaders, Downtown Oshawa, 2013, 2014</a:t>
            </a:r>
          </a:p>
          <a:p>
            <a:r>
              <a:rPr lang="en-CA" dirty="0" err="1"/>
              <a:t>Iris@Bola</a:t>
            </a:r>
            <a:r>
              <a:rPr lang="en-CA" dirty="0"/>
              <a:t>, Downtown Oshawa, 2012</a:t>
            </a:r>
          </a:p>
          <a:p>
            <a:r>
              <a:rPr lang="en-CA" dirty="0"/>
              <a:t>Iris in the Adirondacks, </a:t>
            </a:r>
            <a:r>
              <a:rPr lang="en-CA" dirty="0" err="1"/>
              <a:t>BluSeed</a:t>
            </a:r>
            <a:r>
              <a:rPr lang="en-CA" dirty="0"/>
              <a:t> Studios, Saranac Lake, 2010</a:t>
            </a:r>
          </a:p>
          <a:p>
            <a:r>
              <a:rPr lang="en-CA" dirty="0"/>
              <a:t>The Fiction Project, 2010, art House Brooklyn Art Library, N.Y.</a:t>
            </a:r>
          </a:p>
          <a:p>
            <a:r>
              <a:rPr lang="en-CA" dirty="0"/>
              <a:t>Fluid II, Agnes Jamieson Gallery, Minden, 2009</a:t>
            </a:r>
          </a:p>
          <a:p>
            <a:r>
              <a:rPr lang="en-CA" dirty="0"/>
              <a:t>Edge, The Redhead Gallery, Toronto, 2009</a:t>
            </a:r>
          </a:p>
          <a:p>
            <a:r>
              <a:rPr lang="en-CA" dirty="0"/>
              <a:t>Deviant Detours, The </a:t>
            </a:r>
            <a:r>
              <a:rPr lang="en-CA" dirty="0" err="1"/>
              <a:t>Kunsthaus</a:t>
            </a:r>
            <a:r>
              <a:rPr lang="en-CA" dirty="0"/>
              <a:t> gallery, San Miguel, Mexico, 2009</a:t>
            </a:r>
          </a:p>
          <a:p>
            <a:r>
              <a:rPr lang="en-CA" dirty="0"/>
              <a:t>Insomnia, The Redhead Gallery, Nuit Blanche, 2008</a:t>
            </a:r>
          </a:p>
          <a:p>
            <a:r>
              <a:rPr lang="en-CA" dirty="0"/>
              <a:t>Fluid, </a:t>
            </a:r>
            <a:r>
              <a:rPr lang="en-CA" dirty="0" err="1"/>
              <a:t>Latcham</a:t>
            </a:r>
            <a:r>
              <a:rPr lang="en-CA" dirty="0"/>
              <a:t> Gallery, Stouffville, 2007</a:t>
            </a:r>
          </a:p>
          <a:p>
            <a:r>
              <a:rPr lang="en-CA" dirty="0"/>
              <a:t>Baghdad Museum, Propeller Gallery, Toronto, 2005</a:t>
            </a:r>
          </a:p>
          <a:p>
            <a:r>
              <a:rPr lang="en-CA" dirty="0"/>
              <a:t>Baghdad Museum, </a:t>
            </a:r>
            <a:r>
              <a:rPr lang="en-CA" dirty="0" err="1"/>
              <a:t>Latcham</a:t>
            </a:r>
            <a:r>
              <a:rPr lang="en-CA" dirty="0"/>
              <a:t> Gallery, Stouffville, 2004</a:t>
            </a:r>
          </a:p>
          <a:p>
            <a:r>
              <a:rPr lang="en-CA" dirty="0"/>
              <a:t>Baghdad Museum, Visual Arts Centre of Clarington, Bowmanville, 2004</a:t>
            </a:r>
          </a:p>
          <a:p>
            <a:r>
              <a:rPr lang="en-CA" dirty="0"/>
              <a:t>Memory/Nature, Robert McLaughlin Gallery, 2000</a:t>
            </a:r>
          </a:p>
          <a:p>
            <a:endParaRPr lang="en-CA" sz="1200" dirty="0">
              <a:solidFill>
                <a:schemeClr val="bg1"/>
              </a:solidFill>
            </a:endParaRPr>
          </a:p>
        </p:txBody>
      </p:sp>
      <p:sp>
        <p:nvSpPr>
          <p:cNvPr id="3" name="Rectangle 2">
            <a:extLst>
              <a:ext uri="{FF2B5EF4-FFF2-40B4-BE49-F238E27FC236}">
                <a16:creationId xmlns="" xmlns:a16="http://schemas.microsoft.com/office/drawing/2014/main" id="{68E21533-6946-4BF0-BD55-82245B0613EB}"/>
              </a:ext>
            </a:extLst>
          </p:cNvPr>
          <p:cNvSpPr/>
          <p:nvPr/>
        </p:nvSpPr>
        <p:spPr>
          <a:xfrm>
            <a:off x="1223934" y="487025"/>
            <a:ext cx="2300630" cy="646331"/>
          </a:xfrm>
          <a:prstGeom prst="rect">
            <a:avLst/>
          </a:prstGeom>
        </p:spPr>
        <p:txBody>
          <a:bodyPr wrap="none">
            <a:spAutoFit/>
          </a:bodyPr>
          <a:lstStyle/>
          <a:p>
            <a:r>
              <a:rPr lang="en-CA" sz="3600" b="1" dirty="0"/>
              <a:t>Exhibitions</a:t>
            </a:r>
          </a:p>
        </p:txBody>
      </p:sp>
    </p:spTree>
    <p:extLst>
      <p:ext uri="{BB962C8B-B14F-4D97-AF65-F5344CB8AC3E}">
        <p14:creationId xmlns="" xmlns:p14="http://schemas.microsoft.com/office/powerpoint/2010/main" val="400952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92C3D6D-05D5-4FBC-9B63-186D66795B1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23793" y="0"/>
            <a:ext cx="6544413" cy="6858000"/>
          </a:xfrm>
          <a:prstGeom prst="rect">
            <a:avLst/>
          </a:prstGeom>
        </p:spPr>
      </p:pic>
      <p:sp>
        <p:nvSpPr>
          <p:cNvPr id="4" name="TextBox 3">
            <a:extLst>
              <a:ext uri="{FF2B5EF4-FFF2-40B4-BE49-F238E27FC236}">
                <a16:creationId xmlns="" xmlns:a16="http://schemas.microsoft.com/office/drawing/2014/main" id="{0728D850-B386-4E45-8C63-00ACC880A07B}"/>
              </a:ext>
            </a:extLst>
          </p:cNvPr>
          <p:cNvSpPr txBox="1"/>
          <p:nvPr/>
        </p:nvSpPr>
        <p:spPr>
          <a:xfrm>
            <a:off x="463826" y="6480313"/>
            <a:ext cx="301686" cy="369332"/>
          </a:xfrm>
          <a:prstGeom prst="rect">
            <a:avLst/>
          </a:prstGeom>
          <a:noFill/>
        </p:spPr>
        <p:txBody>
          <a:bodyPr wrap="none" rtlCol="0">
            <a:spAutoFit/>
          </a:bodyPr>
          <a:lstStyle/>
          <a:p>
            <a:r>
              <a:rPr lang="en-CA" dirty="0"/>
              <a:t>4</a:t>
            </a:r>
          </a:p>
        </p:txBody>
      </p:sp>
    </p:spTree>
    <p:extLst>
      <p:ext uri="{BB962C8B-B14F-4D97-AF65-F5344CB8AC3E}">
        <p14:creationId xmlns="" xmlns:p14="http://schemas.microsoft.com/office/powerpoint/2010/main" val="1653400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41D50E8-C9E5-41B7-AF37-462ECA6A1AA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67526" y="0"/>
            <a:ext cx="4854178" cy="6858000"/>
          </a:xfrm>
          <a:prstGeom prst="rect">
            <a:avLst/>
          </a:prstGeom>
        </p:spPr>
      </p:pic>
      <p:sp>
        <p:nvSpPr>
          <p:cNvPr id="4" name="TextBox 3">
            <a:extLst>
              <a:ext uri="{FF2B5EF4-FFF2-40B4-BE49-F238E27FC236}">
                <a16:creationId xmlns="" xmlns:a16="http://schemas.microsoft.com/office/drawing/2014/main" id="{B7D67D93-94D7-4B0C-A4CB-EC4D66094995}"/>
              </a:ext>
            </a:extLst>
          </p:cNvPr>
          <p:cNvSpPr txBox="1"/>
          <p:nvPr/>
        </p:nvSpPr>
        <p:spPr>
          <a:xfrm>
            <a:off x="463826" y="6480313"/>
            <a:ext cx="301686" cy="369332"/>
          </a:xfrm>
          <a:prstGeom prst="rect">
            <a:avLst/>
          </a:prstGeom>
          <a:noFill/>
        </p:spPr>
        <p:txBody>
          <a:bodyPr wrap="none" rtlCol="0">
            <a:spAutoFit/>
          </a:bodyPr>
          <a:lstStyle/>
          <a:p>
            <a:r>
              <a:rPr lang="en-CA" dirty="0"/>
              <a:t>5</a:t>
            </a:r>
          </a:p>
        </p:txBody>
      </p:sp>
    </p:spTree>
    <p:extLst>
      <p:ext uri="{BB962C8B-B14F-4D97-AF65-F5344CB8AC3E}">
        <p14:creationId xmlns="" xmlns:p14="http://schemas.microsoft.com/office/powerpoint/2010/main" val="3338996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0BCA5F1A-7993-47CF-B3B1-5EED9443E30F}"/>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Margaret Rodgers</a:t>
            </a:r>
          </a:p>
        </p:txBody>
      </p:sp>
      <p:cxnSp>
        <p:nvCxnSpPr>
          <p:cNvPr id="12" name="Straight Connector 11">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5893FD4D-5E7F-4131-813D-1D06961C2754}"/>
              </a:ext>
            </a:extLst>
          </p:cNvPr>
          <p:cNvSpPr/>
          <p:nvPr/>
        </p:nvSpPr>
        <p:spPr>
          <a:xfrm>
            <a:off x="838200" y="2269173"/>
            <a:ext cx="10515600" cy="3659988"/>
          </a:xfrm>
          <a:prstGeom prst="rect">
            <a:avLst/>
          </a:prstGeom>
        </p:spPr>
        <p:txBody>
          <a:bodyPr vert="horz" lIns="91440" tIns="45720" rIns="91440" bIns="45720" rtlCol="0">
            <a:normAutofit/>
          </a:bodyPr>
          <a:lstStyle/>
          <a:p>
            <a:pPr>
              <a:lnSpc>
                <a:spcPct val="90000"/>
              </a:lnSpc>
              <a:spcAft>
                <a:spcPts val="600"/>
              </a:spcAft>
            </a:pPr>
            <a:r>
              <a:rPr lang="en-US" sz="1500" dirty="0">
                <a:solidFill>
                  <a:schemeClr val="bg1"/>
                </a:solidFill>
              </a:rPr>
              <a:t>   Margaret Rodgers is an Oshawa artist, writer, and curator working in various media including painting drawing, and photo-based work with particular interest in solar printing. At present she is employing a range of processes to create a series of text and image based pieces using the crossword puzzle as form and various theoretical language silos as content. That said, painting remains the pivotal element in her process. This exhibition </a:t>
            </a:r>
            <a:r>
              <a:rPr lang="en-US" sz="1500" dirty="0" smtClean="0">
                <a:solidFill>
                  <a:schemeClr val="bg1"/>
                </a:solidFill>
              </a:rPr>
              <a:t>employs a combination of painting and collage using a solar printing technique, </a:t>
            </a:r>
            <a:r>
              <a:rPr lang="en-US" sz="1500" dirty="0">
                <a:solidFill>
                  <a:schemeClr val="bg1"/>
                </a:solidFill>
              </a:rPr>
              <a:t>digitally manipulated and </a:t>
            </a:r>
            <a:r>
              <a:rPr lang="en-US" sz="1500" dirty="0" smtClean="0">
                <a:solidFill>
                  <a:schemeClr val="bg1"/>
                </a:solidFill>
              </a:rPr>
              <a:t>applied</a:t>
            </a:r>
            <a:r>
              <a:rPr lang="en-US" sz="1500" dirty="0" smtClean="0">
                <a:solidFill>
                  <a:schemeClr val="bg1"/>
                </a:solidFill>
              </a:rPr>
              <a:t> </a:t>
            </a:r>
            <a:r>
              <a:rPr lang="en-US" sz="1500" dirty="0">
                <a:solidFill>
                  <a:schemeClr val="bg1"/>
                </a:solidFill>
              </a:rPr>
              <a:t>on antique linens</a:t>
            </a:r>
            <a:r>
              <a:rPr lang="en-US" sz="1500" dirty="0" smtClean="0">
                <a:solidFill>
                  <a:schemeClr val="bg1"/>
                </a:solidFill>
              </a:rPr>
              <a:t>. From a playful parody of lockdown pastimes, the project moved in revisiting the writings of early French feminists and their essentialist rhetoric. While fallen into the bin of history I find that they still hold relevance.</a:t>
            </a:r>
            <a:endParaRPr lang="en-US" sz="1500" dirty="0">
              <a:solidFill>
                <a:schemeClr val="bg1"/>
              </a:solidFill>
            </a:endParaRPr>
          </a:p>
          <a:p>
            <a:pPr indent="-228600">
              <a:lnSpc>
                <a:spcPct val="90000"/>
              </a:lnSpc>
              <a:spcAft>
                <a:spcPts val="600"/>
              </a:spcAft>
              <a:buFont typeface="Arial" panose="020B0604020202020204" pitchFamily="34" charset="0"/>
              <a:buChar char="•"/>
            </a:pPr>
            <a:endParaRPr lang="en-US" sz="1500" dirty="0">
              <a:solidFill>
                <a:schemeClr val="bg1"/>
              </a:solidFill>
            </a:endParaRPr>
          </a:p>
          <a:p>
            <a:pPr>
              <a:lnSpc>
                <a:spcPct val="90000"/>
              </a:lnSpc>
              <a:spcAft>
                <a:spcPts val="600"/>
              </a:spcAft>
            </a:pPr>
            <a:r>
              <a:rPr lang="en-US" sz="1500" dirty="0">
                <a:solidFill>
                  <a:schemeClr val="bg1"/>
                </a:solidFill>
              </a:rPr>
              <a:t>   Recent exhibition venues with the IRIS collective has included OISE, RMG Oshawa, Station Gallery Whitby, downtown Oshawa Space Invaders, and </a:t>
            </a:r>
            <a:r>
              <a:rPr lang="en-US" sz="1500" dirty="0" err="1">
                <a:solidFill>
                  <a:schemeClr val="bg1"/>
                </a:solidFill>
              </a:rPr>
              <a:t>WhiteOut</a:t>
            </a:r>
            <a:r>
              <a:rPr lang="en-US" sz="1500" dirty="0">
                <a:solidFill>
                  <a:schemeClr val="bg1"/>
                </a:solidFill>
              </a:rPr>
              <a:t> for Nuit Blanche. Solo shows include Closeups at RMG, Solar Prints at the Women's Art Association of Canada, and Fort St. John North Peace Museum, B.C. Her work has been included in No Man's Land (Erring on the Mount festival, Peterborough), Easy Come, Easy Go (AGP), and various WAAC art exhibitions. Internationally: Deviant Detours, </a:t>
            </a:r>
            <a:r>
              <a:rPr lang="en-US" sz="1500" dirty="0" err="1">
                <a:solidFill>
                  <a:schemeClr val="bg1"/>
                </a:solidFill>
              </a:rPr>
              <a:t>Kunsthaus</a:t>
            </a:r>
            <a:r>
              <a:rPr lang="en-US" sz="1500" dirty="0">
                <a:solidFill>
                  <a:schemeClr val="bg1"/>
                </a:solidFill>
              </a:rPr>
              <a:t> Gallery, San Miguel de Allende, Mexico, Beijing World Art Museum, and the Lake Placid/Saranac Lake area, NY</a:t>
            </a:r>
            <a:r>
              <a:rPr lang="en-US" sz="1500" dirty="0" smtClean="0">
                <a:solidFill>
                  <a:schemeClr val="bg1"/>
                </a:solidFill>
              </a:rPr>
              <a:t>.</a:t>
            </a:r>
            <a:endParaRPr lang="en-US" sz="1500" dirty="0">
              <a:solidFill>
                <a:schemeClr val="bg1"/>
              </a:solidFill>
            </a:endParaRPr>
          </a:p>
        </p:txBody>
      </p:sp>
      <p:sp>
        <p:nvSpPr>
          <p:cNvPr id="2" name="Rectangle 1">
            <a:extLst>
              <a:ext uri="{FF2B5EF4-FFF2-40B4-BE49-F238E27FC236}">
                <a16:creationId xmlns="" xmlns:a16="http://schemas.microsoft.com/office/drawing/2014/main" id="{104AC859-F16B-414E-BC47-BD81B7038BA6}"/>
              </a:ext>
            </a:extLst>
          </p:cNvPr>
          <p:cNvSpPr/>
          <p:nvPr/>
        </p:nvSpPr>
        <p:spPr>
          <a:xfrm>
            <a:off x="1762947" y="1771752"/>
            <a:ext cx="8097078" cy="369332"/>
          </a:xfrm>
          <a:prstGeom prst="rect">
            <a:avLst/>
          </a:prstGeom>
        </p:spPr>
        <p:txBody>
          <a:bodyPr wrap="square">
            <a:spAutoFit/>
          </a:bodyPr>
          <a:lstStyle/>
          <a:p>
            <a:pPr>
              <a:spcAft>
                <a:spcPts val="600"/>
              </a:spcAft>
            </a:pPr>
            <a:r>
              <a:rPr lang="en-CA" dirty="0">
                <a:solidFill>
                  <a:schemeClr val="bg1"/>
                </a:solidFill>
                <a:latin typeface="Times New Roman" panose="02020603050405020304" pitchFamily="18" charset="0"/>
              </a:rPr>
              <a:t> </a:t>
            </a:r>
            <a:endParaRPr lang="en-CA" b="0" i="0">
              <a:solidFill>
                <a:schemeClr val="bg1"/>
              </a:solidFill>
              <a:effectLst/>
              <a:latin typeface="Times New Roman" panose="02020603050405020304" pitchFamily="18" charset="0"/>
            </a:endParaRPr>
          </a:p>
        </p:txBody>
      </p:sp>
      <p:sp>
        <p:nvSpPr>
          <p:cNvPr id="4" name="Rectangle 3">
            <a:extLst>
              <a:ext uri="{FF2B5EF4-FFF2-40B4-BE49-F238E27FC236}">
                <a16:creationId xmlns="" xmlns:a16="http://schemas.microsoft.com/office/drawing/2014/main" id="{D6AEDB00-9619-426C-A7EB-D0F7202DC507}"/>
              </a:ext>
            </a:extLst>
          </p:cNvPr>
          <p:cNvSpPr/>
          <p:nvPr/>
        </p:nvSpPr>
        <p:spPr>
          <a:xfrm>
            <a:off x="1762947" y="1771752"/>
            <a:ext cx="9753192" cy="369332"/>
          </a:xfrm>
          <a:prstGeom prst="rect">
            <a:avLst/>
          </a:prstGeom>
        </p:spPr>
        <p:txBody>
          <a:bodyPr wrap="square">
            <a:spAutoFit/>
          </a:bodyPr>
          <a:lstStyle/>
          <a:p>
            <a:pPr fontAlgn="base">
              <a:spcAft>
                <a:spcPts val="600"/>
              </a:spcAft>
            </a:pPr>
            <a:r>
              <a:rPr lang="en-CA" dirty="0">
                <a:solidFill>
                  <a:srgbClr val="201F1E"/>
                </a:solidFill>
                <a:latin typeface="Calibri" panose="020F0502020204030204" pitchFamily="34" charset="0"/>
              </a:rPr>
              <a:t> </a:t>
            </a:r>
            <a:endParaRPr lang="en-CA">
              <a:solidFill>
                <a:srgbClr val="201F1E"/>
              </a:solidFill>
              <a:latin typeface="Calibri" panose="020F0502020204030204" pitchFamily="34" charset="0"/>
            </a:endParaRPr>
          </a:p>
        </p:txBody>
      </p:sp>
      <p:sp>
        <p:nvSpPr>
          <p:cNvPr id="6" name="TextBox 5">
            <a:extLst>
              <a:ext uri="{FF2B5EF4-FFF2-40B4-BE49-F238E27FC236}">
                <a16:creationId xmlns="" xmlns:a16="http://schemas.microsoft.com/office/drawing/2014/main" id="{7F374A62-5D67-4E25-982F-29B9FAFC943B}"/>
              </a:ext>
            </a:extLst>
          </p:cNvPr>
          <p:cNvSpPr txBox="1"/>
          <p:nvPr/>
        </p:nvSpPr>
        <p:spPr>
          <a:xfrm>
            <a:off x="904869" y="5744495"/>
            <a:ext cx="3276987" cy="369332"/>
          </a:xfrm>
          <a:prstGeom prst="rect">
            <a:avLst/>
          </a:prstGeom>
          <a:noFill/>
        </p:spPr>
        <p:txBody>
          <a:bodyPr wrap="none" rtlCol="0">
            <a:spAutoFit/>
          </a:bodyPr>
          <a:lstStyle/>
          <a:p>
            <a:r>
              <a:rPr lang="en-CA" dirty="0">
                <a:solidFill>
                  <a:schemeClr val="bg1"/>
                </a:solidFill>
                <a:hlinkClick r:id="rId2">
                  <a:extLst>
                    <a:ext uri="{A12FA001-AC4F-418D-AE19-62706E023703}">
                      <ahyp:hlinkClr xmlns="" xmlns:ahyp="http://schemas.microsoft.com/office/drawing/2018/hyperlinkcolor" val="tx"/>
                    </a:ext>
                  </a:extLst>
                </a:hlinkClick>
              </a:rPr>
              <a:t>http://www.margaretrodgers.ca/</a:t>
            </a:r>
            <a:endParaRPr lang="en-CA" dirty="0">
              <a:solidFill>
                <a:schemeClr val="bg1"/>
              </a:solidFill>
            </a:endParaRPr>
          </a:p>
        </p:txBody>
      </p:sp>
    </p:spTree>
    <p:extLst>
      <p:ext uri="{BB962C8B-B14F-4D97-AF65-F5344CB8AC3E}">
        <p14:creationId xmlns="" xmlns:p14="http://schemas.microsoft.com/office/powerpoint/2010/main" val="979460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4987F0A-252C-46AF-A251-DD4A257B4473}"/>
              </a:ext>
            </a:extLst>
          </p:cNvPr>
          <p:cNvSpPr txBox="1"/>
          <p:nvPr/>
        </p:nvSpPr>
        <p:spPr>
          <a:xfrm>
            <a:off x="6096000" y="1389585"/>
            <a:ext cx="4920343" cy="4401205"/>
          </a:xfrm>
          <a:prstGeom prst="rect">
            <a:avLst/>
          </a:prstGeom>
          <a:noFill/>
        </p:spPr>
        <p:txBody>
          <a:bodyPr wrap="square" rtlCol="0">
            <a:spAutoFit/>
          </a:bodyPr>
          <a:lstStyle/>
          <a:p>
            <a:r>
              <a:rPr lang="en-CA" sz="2000" dirty="0"/>
              <a:t>1. </a:t>
            </a:r>
            <a:r>
              <a:rPr lang="en-CA" sz="2000" dirty="0" smtClean="0"/>
              <a:t>Marketplace of Ideas</a:t>
            </a:r>
            <a:br>
              <a:rPr lang="en-CA" sz="2000" dirty="0" smtClean="0"/>
            </a:br>
            <a:r>
              <a:rPr lang="en-CA" sz="2000" dirty="0" smtClean="0"/>
              <a:t>acrylic on rag paper 30x22 inches</a:t>
            </a:r>
            <a:endParaRPr lang="en-CA" sz="2000" dirty="0"/>
          </a:p>
          <a:p>
            <a:endParaRPr lang="en-CA" sz="2000" dirty="0"/>
          </a:p>
          <a:p>
            <a:r>
              <a:rPr lang="en-CA" sz="2000" dirty="0"/>
              <a:t>2. </a:t>
            </a:r>
            <a:r>
              <a:rPr lang="en-CA" sz="2000" dirty="0" err="1" smtClean="0"/>
              <a:t>Cixous</a:t>
            </a:r>
            <a:r>
              <a:rPr lang="en-CA" sz="2000" dirty="0" smtClean="0"/>
              <a:t/>
            </a:r>
            <a:br>
              <a:rPr lang="en-CA" sz="2000" dirty="0" smtClean="0"/>
            </a:br>
            <a:r>
              <a:rPr lang="en-CA" sz="2000" dirty="0" smtClean="0"/>
              <a:t> </a:t>
            </a:r>
            <a:r>
              <a:rPr lang="en-CA" sz="2000" dirty="0" smtClean="0"/>
              <a:t>acrylic, linen, chalk, dye </a:t>
            </a:r>
            <a:r>
              <a:rPr lang="en-CA" sz="2000" dirty="0" smtClean="0"/>
              <a:t>30x22 inches</a:t>
            </a:r>
            <a:endParaRPr lang="en-CA" sz="2000" dirty="0"/>
          </a:p>
          <a:p>
            <a:endParaRPr lang="en-CA" sz="2000" dirty="0"/>
          </a:p>
          <a:p>
            <a:r>
              <a:rPr lang="en-CA" sz="2000" dirty="0" smtClean="0"/>
              <a:t>3 Julia</a:t>
            </a:r>
            <a:br>
              <a:rPr lang="en-CA" sz="2000" dirty="0" smtClean="0"/>
            </a:br>
            <a:r>
              <a:rPr lang="en-CA" sz="2000" dirty="0" smtClean="0"/>
              <a:t> acrylic on rag paper, linen, dye 30x22 inches</a:t>
            </a:r>
          </a:p>
          <a:p>
            <a:endParaRPr lang="en-CA" sz="2000" dirty="0"/>
          </a:p>
          <a:p>
            <a:r>
              <a:rPr lang="en-CA" sz="2000" dirty="0"/>
              <a:t>4. </a:t>
            </a:r>
            <a:r>
              <a:rPr lang="en-CA" sz="2000" dirty="0" smtClean="0"/>
              <a:t>Luce</a:t>
            </a:r>
            <a:br>
              <a:rPr lang="en-CA" sz="2000" dirty="0" smtClean="0"/>
            </a:br>
            <a:r>
              <a:rPr lang="en-CA" sz="2000" dirty="0" smtClean="0"/>
              <a:t> acrylic on rag paper, linen, dye 30x22 inches</a:t>
            </a:r>
          </a:p>
          <a:p>
            <a:endParaRPr lang="en-CA" sz="2000" dirty="0"/>
          </a:p>
          <a:p>
            <a:r>
              <a:rPr lang="en-CA" sz="2000" dirty="0"/>
              <a:t>5. </a:t>
            </a:r>
            <a:r>
              <a:rPr lang="en-CA" sz="2000" dirty="0" smtClean="0"/>
              <a:t>Simone</a:t>
            </a:r>
            <a:br>
              <a:rPr lang="en-CA" sz="2000" dirty="0" smtClean="0"/>
            </a:br>
            <a:r>
              <a:rPr lang="en-CA" sz="2000" dirty="0" smtClean="0"/>
              <a:t>Dye on </a:t>
            </a:r>
            <a:r>
              <a:rPr lang="en-CA" sz="2000" dirty="0"/>
              <a:t>linen, acrylic, chalk </a:t>
            </a:r>
            <a:r>
              <a:rPr lang="en-CA" sz="2000" dirty="0" smtClean="0"/>
              <a:t>30 </a:t>
            </a:r>
            <a:r>
              <a:rPr lang="en-CA" sz="2000" dirty="0"/>
              <a:t>x 22 inches</a:t>
            </a:r>
          </a:p>
        </p:txBody>
      </p:sp>
      <p:sp>
        <p:nvSpPr>
          <p:cNvPr id="2" name="TextBox 1">
            <a:extLst>
              <a:ext uri="{FF2B5EF4-FFF2-40B4-BE49-F238E27FC236}">
                <a16:creationId xmlns="" xmlns:a16="http://schemas.microsoft.com/office/drawing/2014/main" id="{528F4370-64E2-4FD2-B0F3-7D78D5432966}"/>
              </a:ext>
            </a:extLst>
          </p:cNvPr>
          <p:cNvSpPr txBox="1"/>
          <p:nvPr/>
        </p:nvSpPr>
        <p:spPr>
          <a:xfrm>
            <a:off x="490330" y="795130"/>
            <a:ext cx="4744247" cy="830997"/>
          </a:xfrm>
          <a:prstGeom prst="rect">
            <a:avLst/>
          </a:prstGeom>
          <a:noFill/>
        </p:spPr>
        <p:txBody>
          <a:bodyPr wrap="none" rtlCol="0">
            <a:spAutoFit/>
          </a:bodyPr>
          <a:lstStyle/>
          <a:p>
            <a:r>
              <a:rPr lang="en-CA" sz="4800" b="1" dirty="0"/>
              <a:t>Margaret Rodgers</a:t>
            </a:r>
          </a:p>
        </p:txBody>
      </p:sp>
    </p:spTree>
    <p:extLst>
      <p:ext uri="{BB962C8B-B14F-4D97-AF65-F5344CB8AC3E}">
        <p14:creationId xmlns="" xmlns:p14="http://schemas.microsoft.com/office/powerpoint/2010/main" val="3483144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311353A-3D0F-4BD8-8894-31AB20CE7E8D}"/>
              </a:ext>
            </a:extLst>
          </p:cNvPr>
          <p:cNvPicPr>
            <a:picLocks noChangeAspect="1"/>
          </p:cNvPicPr>
          <p:nvPr/>
        </p:nvPicPr>
        <p:blipFill>
          <a:blip r:embed="rId2" cstate="print"/>
          <a:stretch>
            <a:fillRect/>
          </a:stretch>
        </p:blipFill>
        <p:spPr>
          <a:xfrm>
            <a:off x="3628058" y="0"/>
            <a:ext cx="4935884" cy="6858000"/>
          </a:xfrm>
          <a:prstGeom prst="rect">
            <a:avLst/>
          </a:prstGeom>
        </p:spPr>
      </p:pic>
      <p:sp>
        <p:nvSpPr>
          <p:cNvPr id="4" name="TextBox 3">
            <a:extLst>
              <a:ext uri="{FF2B5EF4-FFF2-40B4-BE49-F238E27FC236}">
                <a16:creationId xmlns="" xmlns:a16="http://schemas.microsoft.com/office/drawing/2014/main" id="{74674724-86E0-4DBD-BF18-9AE05121B7A6}"/>
              </a:ext>
            </a:extLst>
          </p:cNvPr>
          <p:cNvSpPr txBox="1"/>
          <p:nvPr/>
        </p:nvSpPr>
        <p:spPr>
          <a:xfrm>
            <a:off x="463826" y="6480313"/>
            <a:ext cx="301686" cy="369332"/>
          </a:xfrm>
          <a:prstGeom prst="rect">
            <a:avLst/>
          </a:prstGeom>
          <a:noFill/>
        </p:spPr>
        <p:txBody>
          <a:bodyPr wrap="none" rtlCol="0">
            <a:spAutoFit/>
          </a:bodyPr>
          <a:lstStyle/>
          <a:p>
            <a:r>
              <a:rPr lang="en-CA" dirty="0"/>
              <a:t>1</a:t>
            </a:r>
          </a:p>
        </p:txBody>
      </p:sp>
    </p:spTree>
    <p:extLst>
      <p:ext uri="{BB962C8B-B14F-4D97-AF65-F5344CB8AC3E}">
        <p14:creationId xmlns="" xmlns:p14="http://schemas.microsoft.com/office/powerpoint/2010/main" val="1496842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85361E5-588A-4540-956A-119B402ADCBE}"/>
              </a:ext>
            </a:extLst>
          </p:cNvPr>
          <p:cNvPicPr>
            <a:picLocks noChangeAspect="1"/>
          </p:cNvPicPr>
          <p:nvPr/>
        </p:nvPicPr>
        <p:blipFill>
          <a:blip r:embed="rId2" cstate="print"/>
          <a:stretch>
            <a:fillRect/>
          </a:stretch>
        </p:blipFill>
        <p:spPr>
          <a:xfrm>
            <a:off x="3770800" y="98923"/>
            <a:ext cx="4650399" cy="6660153"/>
          </a:xfrm>
          <a:prstGeom prst="rect">
            <a:avLst/>
          </a:prstGeom>
        </p:spPr>
      </p:pic>
      <p:sp>
        <p:nvSpPr>
          <p:cNvPr id="4" name="TextBox 3">
            <a:extLst>
              <a:ext uri="{FF2B5EF4-FFF2-40B4-BE49-F238E27FC236}">
                <a16:creationId xmlns="" xmlns:a16="http://schemas.microsoft.com/office/drawing/2014/main" id="{028714B0-79FE-4508-AE51-DBCF80DCA39F}"/>
              </a:ext>
            </a:extLst>
          </p:cNvPr>
          <p:cNvSpPr txBox="1"/>
          <p:nvPr/>
        </p:nvSpPr>
        <p:spPr>
          <a:xfrm>
            <a:off x="463826" y="6480313"/>
            <a:ext cx="301686" cy="369332"/>
          </a:xfrm>
          <a:prstGeom prst="rect">
            <a:avLst/>
          </a:prstGeom>
          <a:noFill/>
        </p:spPr>
        <p:txBody>
          <a:bodyPr wrap="none" rtlCol="0">
            <a:spAutoFit/>
          </a:bodyPr>
          <a:lstStyle/>
          <a:p>
            <a:r>
              <a:rPr lang="en-CA" dirty="0"/>
              <a:t>2</a:t>
            </a:r>
          </a:p>
        </p:txBody>
      </p:sp>
    </p:spTree>
    <p:extLst>
      <p:ext uri="{BB962C8B-B14F-4D97-AF65-F5344CB8AC3E}">
        <p14:creationId xmlns="" xmlns:p14="http://schemas.microsoft.com/office/powerpoint/2010/main" val="3926083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41644CA-56AF-4460-9849-3D378F94E93A}"/>
              </a:ext>
            </a:extLst>
          </p:cNvPr>
          <p:cNvPicPr>
            <a:picLocks noChangeAspect="1"/>
          </p:cNvPicPr>
          <p:nvPr/>
        </p:nvPicPr>
        <p:blipFill>
          <a:blip r:embed="rId2" cstate="print"/>
          <a:stretch>
            <a:fillRect/>
          </a:stretch>
        </p:blipFill>
        <p:spPr>
          <a:xfrm>
            <a:off x="3772889" y="0"/>
            <a:ext cx="5143500" cy="6858000"/>
          </a:xfrm>
          <a:prstGeom prst="rect">
            <a:avLst/>
          </a:prstGeom>
        </p:spPr>
      </p:pic>
      <p:sp>
        <p:nvSpPr>
          <p:cNvPr id="4" name="TextBox 3">
            <a:extLst>
              <a:ext uri="{FF2B5EF4-FFF2-40B4-BE49-F238E27FC236}">
                <a16:creationId xmlns="" xmlns:a16="http://schemas.microsoft.com/office/drawing/2014/main" id="{FF6DE853-F5CC-4F77-9929-8DCEB8848697}"/>
              </a:ext>
            </a:extLst>
          </p:cNvPr>
          <p:cNvSpPr txBox="1"/>
          <p:nvPr/>
        </p:nvSpPr>
        <p:spPr>
          <a:xfrm>
            <a:off x="463826" y="6480313"/>
            <a:ext cx="301686" cy="369332"/>
          </a:xfrm>
          <a:prstGeom prst="rect">
            <a:avLst/>
          </a:prstGeom>
          <a:noFill/>
        </p:spPr>
        <p:txBody>
          <a:bodyPr wrap="none" rtlCol="0">
            <a:spAutoFit/>
          </a:bodyPr>
          <a:lstStyle/>
          <a:p>
            <a:r>
              <a:rPr lang="en-CA" dirty="0"/>
              <a:t>3</a:t>
            </a:r>
          </a:p>
        </p:txBody>
      </p:sp>
    </p:spTree>
    <p:extLst>
      <p:ext uri="{BB962C8B-B14F-4D97-AF65-F5344CB8AC3E}">
        <p14:creationId xmlns="" xmlns:p14="http://schemas.microsoft.com/office/powerpoint/2010/main" val="776690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A55DCAF-541D-40F9-A6E4-3A2E5BBF634C}"/>
              </a:ext>
            </a:extLst>
          </p:cNvPr>
          <p:cNvPicPr>
            <a:picLocks noChangeAspect="1"/>
          </p:cNvPicPr>
          <p:nvPr/>
        </p:nvPicPr>
        <p:blipFill>
          <a:blip r:embed="rId2" cstate="print"/>
          <a:stretch>
            <a:fillRect/>
          </a:stretch>
        </p:blipFill>
        <p:spPr>
          <a:xfrm>
            <a:off x="3461382" y="0"/>
            <a:ext cx="5143500" cy="6858000"/>
          </a:xfrm>
          <a:prstGeom prst="rect">
            <a:avLst/>
          </a:prstGeom>
        </p:spPr>
      </p:pic>
      <p:sp>
        <p:nvSpPr>
          <p:cNvPr id="4" name="TextBox 3">
            <a:extLst>
              <a:ext uri="{FF2B5EF4-FFF2-40B4-BE49-F238E27FC236}">
                <a16:creationId xmlns="" xmlns:a16="http://schemas.microsoft.com/office/drawing/2014/main" id="{8ADF149C-3594-43B0-8AD0-06E93833FD4C}"/>
              </a:ext>
            </a:extLst>
          </p:cNvPr>
          <p:cNvSpPr txBox="1"/>
          <p:nvPr/>
        </p:nvSpPr>
        <p:spPr>
          <a:xfrm>
            <a:off x="463826" y="6480313"/>
            <a:ext cx="301686" cy="369332"/>
          </a:xfrm>
          <a:prstGeom prst="rect">
            <a:avLst/>
          </a:prstGeom>
          <a:noFill/>
        </p:spPr>
        <p:txBody>
          <a:bodyPr wrap="none" rtlCol="0">
            <a:spAutoFit/>
          </a:bodyPr>
          <a:lstStyle/>
          <a:p>
            <a:r>
              <a:rPr lang="en-CA" dirty="0"/>
              <a:t>4</a:t>
            </a:r>
          </a:p>
        </p:txBody>
      </p:sp>
    </p:spTree>
    <p:extLst>
      <p:ext uri="{BB962C8B-B14F-4D97-AF65-F5344CB8AC3E}">
        <p14:creationId xmlns="" xmlns:p14="http://schemas.microsoft.com/office/powerpoint/2010/main" val="323221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F70B62-58DE-481B-B732-7C94BD83CB32}"/>
              </a:ext>
            </a:extLst>
          </p:cNvPr>
          <p:cNvPicPr>
            <a:picLocks noChangeAspect="1"/>
          </p:cNvPicPr>
          <p:nvPr/>
        </p:nvPicPr>
        <p:blipFill>
          <a:blip r:embed="rId2" cstate="print"/>
          <a:stretch>
            <a:fillRect/>
          </a:stretch>
        </p:blipFill>
        <p:spPr>
          <a:xfrm>
            <a:off x="3602575" y="190960"/>
            <a:ext cx="4616736" cy="6476079"/>
          </a:xfrm>
          <a:prstGeom prst="rect">
            <a:avLst/>
          </a:prstGeom>
        </p:spPr>
      </p:pic>
      <p:sp>
        <p:nvSpPr>
          <p:cNvPr id="4" name="TextBox 3">
            <a:extLst>
              <a:ext uri="{FF2B5EF4-FFF2-40B4-BE49-F238E27FC236}">
                <a16:creationId xmlns="" xmlns:a16="http://schemas.microsoft.com/office/drawing/2014/main" id="{E5E3ED03-41F5-479D-B2C1-210DB354C862}"/>
              </a:ext>
            </a:extLst>
          </p:cNvPr>
          <p:cNvSpPr txBox="1"/>
          <p:nvPr/>
        </p:nvSpPr>
        <p:spPr>
          <a:xfrm>
            <a:off x="463826" y="6480313"/>
            <a:ext cx="301686" cy="369332"/>
          </a:xfrm>
          <a:prstGeom prst="rect">
            <a:avLst/>
          </a:prstGeom>
          <a:noFill/>
        </p:spPr>
        <p:txBody>
          <a:bodyPr wrap="none" rtlCol="0">
            <a:spAutoFit/>
          </a:bodyPr>
          <a:lstStyle/>
          <a:p>
            <a:r>
              <a:rPr lang="en-CA" dirty="0"/>
              <a:t>5</a:t>
            </a:r>
          </a:p>
        </p:txBody>
      </p:sp>
    </p:spTree>
    <p:extLst>
      <p:ext uri="{BB962C8B-B14F-4D97-AF65-F5344CB8AC3E}">
        <p14:creationId xmlns="" xmlns:p14="http://schemas.microsoft.com/office/powerpoint/2010/main" val="748338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26EA482-F1D7-4BBD-A0D3-89276B89095E}"/>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Sally Thurlow</a:t>
            </a:r>
          </a:p>
        </p:txBody>
      </p:sp>
      <p:cxnSp>
        <p:nvCxnSpPr>
          <p:cNvPr id="11" name="Straight Connector 10">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 xmlns:a16="http://schemas.microsoft.com/office/drawing/2014/main" id="{807A69B3-89A1-4FE7-8D36-54600127023B}"/>
              </a:ext>
            </a:extLst>
          </p:cNvPr>
          <p:cNvSpPr/>
          <p:nvPr/>
        </p:nvSpPr>
        <p:spPr>
          <a:xfrm>
            <a:off x="838200" y="2269173"/>
            <a:ext cx="10515600" cy="3659988"/>
          </a:xfrm>
          <a:prstGeom prst="rect">
            <a:avLst/>
          </a:prstGeom>
        </p:spPr>
        <p:txBody>
          <a:bodyPr vert="horz" lIns="91440" tIns="45720" rIns="91440" bIns="45720" rtlCol="0">
            <a:normAutofit/>
          </a:bodyPr>
          <a:lstStyle/>
          <a:p>
            <a:pPr fontAlgn="base">
              <a:lnSpc>
                <a:spcPct val="90000"/>
              </a:lnSpc>
              <a:spcAft>
                <a:spcPts val="600"/>
              </a:spcAft>
            </a:pPr>
            <a:r>
              <a:rPr lang="en-US" sz="1100" dirty="0">
                <a:solidFill>
                  <a:schemeClr val="bg1"/>
                </a:solidFill>
              </a:rPr>
              <a:t>   RENEWAL speaks of regeneration, Earth re-awakening for spring’s germination and, a silver lining of COVID-19. The industrial world, put on hold, gains healing time from our business as usual, frantic-paced fate, our mobile devices keeping us in virtual touch. Friendships rekindle, essential industries re-tool and societies are changed forever. </a:t>
            </a:r>
          </a:p>
          <a:p>
            <a:pPr fontAlgn="base">
              <a:lnSpc>
                <a:spcPct val="90000"/>
              </a:lnSpc>
              <a:spcAft>
                <a:spcPts val="600"/>
              </a:spcAft>
            </a:pPr>
            <a:r>
              <a:rPr lang="en-US" sz="1100" dirty="0">
                <a:solidFill>
                  <a:schemeClr val="bg1"/>
                </a:solidFill>
              </a:rPr>
              <a:t>   RENEWAL also speaks to the continuation of Thurlow’s determination to recycle and revitalize materials,  sparking new questions provoking cultural awakenings; making new forms while also combining sculptures renewed by their association.</a:t>
            </a:r>
          </a:p>
          <a:p>
            <a:pPr fontAlgn="base">
              <a:lnSpc>
                <a:spcPct val="90000"/>
              </a:lnSpc>
              <a:spcAft>
                <a:spcPts val="600"/>
              </a:spcAft>
            </a:pPr>
            <a:r>
              <a:rPr lang="en-US" sz="1100" dirty="0">
                <a:solidFill>
                  <a:schemeClr val="bg1"/>
                </a:solidFill>
              </a:rPr>
              <a:t/>
            </a:r>
            <a:br>
              <a:rPr lang="en-US" sz="1100" dirty="0">
                <a:solidFill>
                  <a:schemeClr val="bg1"/>
                </a:solidFill>
              </a:rPr>
            </a:br>
            <a:r>
              <a:rPr lang="en-US" sz="1100" dirty="0">
                <a:solidFill>
                  <a:schemeClr val="bg1"/>
                </a:solidFill>
              </a:rPr>
              <a:t>   From 1960s film strips, beach flotsam, mesh food bags, to enchanting antique drapery and upholstery fabrics, this sculptural installation draws on materials collected over time. The film strips were rescued from her daughter’s high school waste bin, the </a:t>
            </a:r>
            <a:r>
              <a:rPr lang="en-US" sz="1100" dirty="0" err="1">
                <a:solidFill>
                  <a:schemeClr val="bg1"/>
                </a:solidFill>
              </a:rPr>
              <a:t>colourful</a:t>
            </a:r>
            <a:r>
              <a:rPr lang="en-US" sz="1100" dirty="0">
                <a:solidFill>
                  <a:schemeClr val="bg1"/>
                </a:solidFill>
              </a:rPr>
              <a:t> beach flotsam found on many waterfronts; the mesh food bags she collected just in one year of her use, (her life-expressive items placed inside appear to amass on their own). She had stowed away remnants of vintage fabrics for over forty years when she was last designing  and selling her one-of-a-kind clothing. These beautiful cottons and linens, some culturally intriguing, some now close to a century old, still stable, are far removed from the low priced synthetic mixed fabrics of today’s fast fashions. </a:t>
            </a:r>
          </a:p>
          <a:p>
            <a:pPr fontAlgn="base">
              <a:lnSpc>
                <a:spcPct val="90000"/>
              </a:lnSpc>
              <a:spcAft>
                <a:spcPts val="600"/>
              </a:spcAft>
            </a:pPr>
            <a:r>
              <a:rPr lang="en-US" sz="1100" dirty="0">
                <a:solidFill>
                  <a:schemeClr val="bg1"/>
                </a:solidFill>
              </a:rPr>
              <a:t/>
            </a:r>
            <a:br>
              <a:rPr lang="en-US" sz="1100" dirty="0">
                <a:solidFill>
                  <a:schemeClr val="bg1"/>
                </a:solidFill>
              </a:rPr>
            </a:br>
            <a:r>
              <a:rPr lang="en-US" sz="1100" dirty="0">
                <a:solidFill>
                  <a:schemeClr val="bg1"/>
                </a:solidFill>
              </a:rPr>
              <a:t>   Re-visiting her love of fabrics, she turned them into floor cushions — bolsters, the kind used for meditation or conversations. To this end she has applied to each, the name of a different archetype (based in Jungian psychology), inviting visitors to peruse the collection of forty bolsters laid out on the gallery floor (in a design which also speaks of renewal). Here, visitors may contemplate which could apply either to their present, their past, or to other people they think they know… Whatever visitors decide, by utilizing archetypes to practice solidarity, Thurlow is making space to foster reflection, deliberation and discussion.</a:t>
            </a:r>
            <a:endParaRPr lang="en-US" sz="1100" b="0" i="0" dirty="0">
              <a:solidFill>
                <a:schemeClr val="bg1"/>
              </a:solidFill>
              <a:effectLst/>
            </a:endParaRPr>
          </a:p>
        </p:txBody>
      </p:sp>
      <p:sp>
        <p:nvSpPr>
          <p:cNvPr id="2" name="Rectangle 1">
            <a:extLst>
              <a:ext uri="{FF2B5EF4-FFF2-40B4-BE49-F238E27FC236}">
                <a16:creationId xmlns="" xmlns:a16="http://schemas.microsoft.com/office/drawing/2014/main" id="{FDE2D615-D331-4A10-B54E-AEC4E2FF6F41}"/>
              </a:ext>
            </a:extLst>
          </p:cNvPr>
          <p:cNvSpPr/>
          <p:nvPr/>
        </p:nvSpPr>
        <p:spPr>
          <a:xfrm>
            <a:off x="865264" y="1581338"/>
            <a:ext cx="10681253" cy="369332"/>
          </a:xfrm>
          <a:prstGeom prst="rect">
            <a:avLst/>
          </a:prstGeom>
        </p:spPr>
        <p:txBody>
          <a:bodyPr wrap="square">
            <a:spAutoFit/>
          </a:bodyPr>
          <a:lstStyle/>
          <a:p>
            <a:pPr>
              <a:spcAft>
                <a:spcPts val="600"/>
              </a:spcAft>
            </a:pPr>
            <a:r>
              <a:rPr lang="en-CA" dirty="0">
                <a:solidFill>
                  <a:schemeClr val="bg1"/>
                </a:solidFill>
                <a:latin typeface="Times New Roman" panose="02020603050405020304" pitchFamily="18" charset="0"/>
              </a:rPr>
              <a:t> </a:t>
            </a:r>
            <a:endParaRPr lang="en-CA" b="0" i="0">
              <a:solidFill>
                <a:schemeClr val="bg1"/>
              </a:solidFill>
              <a:effectLst/>
              <a:latin typeface="Times New Roman" panose="02020603050405020304" pitchFamily="18" charset="0"/>
            </a:endParaRPr>
          </a:p>
        </p:txBody>
      </p:sp>
      <p:sp>
        <p:nvSpPr>
          <p:cNvPr id="5" name="TextBox 4">
            <a:extLst>
              <a:ext uri="{FF2B5EF4-FFF2-40B4-BE49-F238E27FC236}">
                <a16:creationId xmlns="" xmlns:a16="http://schemas.microsoft.com/office/drawing/2014/main" id="{68339635-C36D-4104-8228-B2C4C932DFC8}"/>
              </a:ext>
            </a:extLst>
          </p:cNvPr>
          <p:cNvSpPr txBox="1"/>
          <p:nvPr/>
        </p:nvSpPr>
        <p:spPr>
          <a:xfrm>
            <a:off x="897636" y="5276662"/>
            <a:ext cx="3044936" cy="369332"/>
          </a:xfrm>
          <a:prstGeom prst="rect">
            <a:avLst/>
          </a:prstGeom>
          <a:noFill/>
        </p:spPr>
        <p:txBody>
          <a:bodyPr wrap="none" rtlCol="0">
            <a:spAutoFit/>
          </a:bodyPr>
          <a:lstStyle/>
          <a:p>
            <a:r>
              <a:rPr lang="en-CA" dirty="0">
                <a:solidFill>
                  <a:schemeClr val="bg1"/>
                </a:solidFill>
                <a:hlinkClick r:id="rId2">
                  <a:extLst>
                    <a:ext uri="{A12FA001-AC4F-418D-AE19-62706E023703}">
                      <ahyp:hlinkClr xmlns="" xmlns:ahyp="http://schemas.microsoft.com/office/drawing/2018/hyperlinkcolor" val="tx"/>
                    </a:ext>
                  </a:extLst>
                </a:hlinkClick>
              </a:rPr>
              <a:t>http://www.sallythurlow.com/</a:t>
            </a:r>
            <a:endParaRPr lang="en-CA" dirty="0">
              <a:solidFill>
                <a:schemeClr val="bg1"/>
              </a:solidFill>
            </a:endParaRPr>
          </a:p>
        </p:txBody>
      </p:sp>
      <p:sp>
        <p:nvSpPr>
          <p:cNvPr id="6" name="TextBox 5">
            <a:extLst>
              <a:ext uri="{FF2B5EF4-FFF2-40B4-BE49-F238E27FC236}">
                <a16:creationId xmlns="" xmlns:a16="http://schemas.microsoft.com/office/drawing/2014/main" id="{D78F5804-B45A-422D-8EDC-DF7AADFDA103}"/>
              </a:ext>
            </a:extLst>
          </p:cNvPr>
          <p:cNvSpPr txBox="1"/>
          <p:nvPr/>
        </p:nvSpPr>
        <p:spPr>
          <a:xfrm>
            <a:off x="5956077" y="5276662"/>
            <a:ext cx="4586705" cy="369332"/>
          </a:xfrm>
          <a:prstGeom prst="rect">
            <a:avLst/>
          </a:prstGeom>
          <a:noFill/>
        </p:spPr>
        <p:txBody>
          <a:bodyPr wrap="none" rtlCol="0">
            <a:spAutoFit/>
          </a:bodyPr>
          <a:lstStyle/>
          <a:p>
            <a:r>
              <a:rPr lang="en-CA" dirty="0">
                <a:solidFill>
                  <a:schemeClr val="bg1"/>
                </a:solidFill>
                <a:hlinkClick r:id="rId3">
                  <a:extLst>
                    <a:ext uri="{A12FA001-AC4F-418D-AE19-62706E023703}">
                      <ahyp:hlinkClr xmlns="" xmlns:ahyp="http://schemas.microsoft.com/office/drawing/2018/hyperlinkcolor" val="tx"/>
                    </a:ext>
                  </a:extLst>
                </a:hlinkClick>
              </a:rPr>
              <a:t>http://www.theirisgroup.ca/sally_thurlow.html</a:t>
            </a:r>
            <a:endParaRPr lang="en-CA" dirty="0">
              <a:solidFill>
                <a:schemeClr val="bg1"/>
              </a:solidFill>
            </a:endParaRPr>
          </a:p>
        </p:txBody>
      </p:sp>
    </p:spTree>
    <p:extLst>
      <p:ext uri="{BB962C8B-B14F-4D97-AF65-F5344CB8AC3E}">
        <p14:creationId xmlns="" xmlns:p14="http://schemas.microsoft.com/office/powerpoint/2010/main" val="351562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3A73523-BC34-4C75-AA84-13F3D707EA27}"/>
              </a:ext>
            </a:extLst>
          </p:cNvPr>
          <p:cNvSpPr/>
          <p:nvPr/>
        </p:nvSpPr>
        <p:spPr>
          <a:xfrm>
            <a:off x="6096000" y="1582341"/>
            <a:ext cx="6096000" cy="3416320"/>
          </a:xfrm>
          <a:prstGeom prst="rect">
            <a:avLst/>
          </a:prstGeom>
        </p:spPr>
        <p:txBody>
          <a:bodyPr>
            <a:spAutoFit/>
          </a:bodyPr>
          <a:lstStyle/>
          <a:p>
            <a:r>
              <a:rPr lang="en-CA" dirty="0"/>
              <a:t>The Secret Garden, YWCA, Oshawa, 2014</a:t>
            </a:r>
          </a:p>
          <a:p>
            <a:r>
              <a:rPr lang="en-CA" dirty="0"/>
              <a:t>Beyond Fences, YWCA, Oshawa 2014</a:t>
            </a:r>
          </a:p>
          <a:p>
            <a:r>
              <a:rPr lang="en-CA" dirty="0"/>
              <a:t>International Woman’s day</a:t>
            </a:r>
          </a:p>
          <a:p>
            <a:r>
              <a:rPr lang="en-CA" dirty="0"/>
              <a:t>Central Branch Whitby library, 2011</a:t>
            </a:r>
          </a:p>
          <a:p>
            <a:r>
              <a:rPr lang="en-CA" dirty="0" err="1"/>
              <a:t>Artsweek</a:t>
            </a:r>
            <a:r>
              <a:rPr lang="en-CA" dirty="0"/>
              <a:t> in Peterborough, </a:t>
            </a:r>
            <a:r>
              <a:rPr lang="en-CA" dirty="0" err="1"/>
              <a:t>Millenium</a:t>
            </a:r>
            <a:r>
              <a:rPr lang="en-CA" dirty="0"/>
              <a:t> Park, 2010</a:t>
            </a:r>
          </a:p>
          <a:p>
            <a:r>
              <a:rPr lang="en-CA" dirty="0"/>
              <a:t>Isabella’s Café, Downtown Oshawa, 2010</a:t>
            </a:r>
          </a:p>
          <a:p>
            <a:r>
              <a:rPr lang="en-CA" dirty="0" err="1"/>
              <a:t>BluSeed</a:t>
            </a:r>
            <a:r>
              <a:rPr lang="en-CA" dirty="0"/>
              <a:t> Studios, Saranac Lake New York 2008,2010</a:t>
            </a:r>
          </a:p>
          <a:p>
            <a:r>
              <a:rPr lang="en-CA" dirty="0"/>
              <a:t>Agnes Jamieson Gallery, Minden 2009</a:t>
            </a:r>
          </a:p>
          <a:p>
            <a:r>
              <a:rPr lang="en-CA" dirty="0"/>
              <a:t>Durham College - UOIT campus Oshawa 2008</a:t>
            </a:r>
          </a:p>
          <a:p>
            <a:r>
              <a:rPr lang="en-CA" dirty="0"/>
              <a:t>Royal Society Conference, U of A, Edmonton 2007</a:t>
            </a:r>
          </a:p>
          <a:p>
            <a:r>
              <a:rPr lang="en-CA" dirty="0"/>
              <a:t>The Robert McLaughlin Gallery, Oshawa 2006</a:t>
            </a:r>
          </a:p>
          <a:p>
            <a:r>
              <a:rPr lang="en-CA" dirty="0"/>
              <a:t>Byng Studio Gallery and Downtown Bowmanville, 2005</a:t>
            </a:r>
          </a:p>
        </p:txBody>
      </p:sp>
      <p:sp>
        <p:nvSpPr>
          <p:cNvPr id="3" name="TextBox 2">
            <a:extLst>
              <a:ext uri="{FF2B5EF4-FFF2-40B4-BE49-F238E27FC236}">
                <a16:creationId xmlns="" xmlns:a16="http://schemas.microsoft.com/office/drawing/2014/main" id="{18361259-A2E7-497B-8FA3-8F4CE3A45087}"/>
              </a:ext>
            </a:extLst>
          </p:cNvPr>
          <p:cNvSpPr txBox="1"/>
          <p:nvPr/>
        </p:nvSpPr>
        <p:spPr>
          <a:xfrm>
            <a:off x="702366" y="1449820"/>
            <a:ext cx="4974054" cy="646331"/>
          </a:xfrm>
          <a:prstGeom prst="rect">
            <a:avLst/>
          </a:prstGeom>
          <a:noFill/>
        </p:spPr>
        <p:txBody>
          <a:bodyPr wrap="none" rtlCol="0">
            <a:spAutoFit/>
          </a:bodyPr>
          <a:lstStyle/>
          <a:p>
            <a:r>
              <a:rPr lang="en-CA" sz="3600" b="1" dirty="0"/>
              <a:t>Artists in the Community</a:t>
            </a:r>
          </a:p>
        </p:txBody>
      </p:sp>
    </p:spTree>
    <p:extLst>
      <p:ext uri="{BB962C8B-B14F-4D97-AF65-F5344CB8AC3E}">
        <p14:creationId xmlns="" xmlns:p14="http://schemas.microsoft.com/office/powerpoint/2010/main" val="1997563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D8E45A5-F5D4-4938-A800-F78E21D23AD7}"/>
              </a:ext>
            </a:extLst>
          </p:cNvPr>
          <p:cNvSpPr txBox="1"/>
          <p:nvPr/>
        </p:nvSpPr>
        <p:spPr>
          <a:xfrm>
            <a:off x="5873974" y="333137"/>
            <a:ext cx="4817344" cy="6524863"/>
          </a:xfrm>
          <a:prstGeom prst="rect">
            <a:avLst/>
          </a:prstGeom>
          <a:noFill/>
        </p:spPr>
        <p:txBody>
          <a:bodyPr wrap="none" rtlCol="0">
            <a:spAutoFit/>
          </a:bodyPr>
          <a:lstStyle/>
          <a:p>
            <a:pPr fontAlgn="base"/>
            <a:r>
              <a:rPr lang="en-CA" sz="2000" dirty="0"/>
              <a:t>1. Recurrent Patterns , 2020</a:t>
            </a:r>
          </a:p>
          <a:p>
            <a:pPr fontAlgn="base"/>
            <a:r>
              <a:rPr lang="en-CA" sz="2000" dirty="0"/>
              <a:t>40 of 40 antique fabric bolsters, cotton-filled</a:t>
            </a:r>
          </a:p>
          <a:p>
            <a:pPr fontAlgn="base"/>
            <a:r>
              <a:rPr lang="en-CA" sz="2000" dirty="0"/>
              <a:t> with mixed Media in plastic mesh bags </a:t>
            </a:r>
          </a:p>
          <a:p>
            <a:pPr fontAlgn="base"/>
            <a:r>
              <a:rPr lang="en-CA" sz="2000" dirty="0"/>
              <a:t>15 x 60 x 30 cm each</a:t>
            </a:r>
          </a:p>
          <a:p>
            <a:pPr fontAlgn="base"/>
            <a:r>
              <a:rPr lang="en-CA" sz="2000" dirty="0"/>
              <a:t> </a:t>
            </a:r>
          </a:p>
          <a:p>
            <a:pPr fontAlgn="base"/>
            <a:r>
              <a:rPr lang="en-CA" sz="2000" dirty="0"/>
              <a:t>2. Recurrent Patterns (Detail), 2020</a:t>
            </a:r>
          </a:p>
          <a:p>
            <a:pPr fontAlgn="base"/>
            <a:r>
              <a:rPr lang="en-CA" sz="2000" dirty="0"/>
              <a:t>27 of 40 antique fabric bolsters, cotton-filled</a:t>
            </a:r>
          </a:p>
          <a:p>
            <a:pPr fontAlgn="base"/>
            <a:r>
              <a:rPr lang="en-CA" sz="2000" dirty="0"/>
              <a:t>15 x 60 x 30 cm each</a:t>
            </a:r>
          </a:p>
          <a:p>
            <a:pPr fontAlgn="base"/>
            <a:endParaRPr lang="en-CA" sz="2000" dirty="0"/>
          </a:p>
          <a:p>
            <a:pPr fontAlgn="base"/>
            <a:r>
              <a:rPr lang="en-CA" sz="2000" dirty="0"/>
              <a:t>3. Mesh of Life (Detail) 2020</a:t>
            </a:r>
          </a:p>
          <a:p>
            <a:pPr fontAlgn="base"/>
            <a:r>
              <a:rPr lang="en-CA" sz="2000" dirty="0"/>
              <a:t>Mixed Media in plastic mesh bags</a:t>
            </a:r>
          </a:p>
          <a:p>
            <a:pPr fontAlgn="base"/>
            <a:r>
              <a:rPr lang="en-CA" sz="2000" dirty="0"/>
              <a:t>2.4 m x 1.35 m x 12 cm</a:t>
            </a:r>
          </a:p>
          <a:p>
            <a:pPr fontAlgn="base"/>
            <a:endParaRPr lang="en-CA" sz="2000" dirty="0"/>
          </a:p>
          <a:p>
            <a:pPr fontAlgn="base"/>
            <a:r>
              <a:rPr lang="en-CA" sz="2000" dirty="0"/>
              <a:t>4. Recurrent Patterns (Detail), 2020</a:t>
            </a:r>
          </a:p>
          <a:p>
            <a:pPr fontAlgn="base"/>
            <a:r>
              <a:rPr lang="en-CA" sz="2000" dirty="0"/>
              <a:t>6 antique fabric bolsters, cotton-filled</a:t>
            </a:r>
          </a:p>
          <a:p>
            <a:pPr fontAlgn="base"/>
            <a:r>
              <a:rPr lang="en-CA" sz="2000" dirty="0"/>
              <a:t>15 x 60 x 30 cm each</a:t>
            </a:r>
          </a:p>
          <a:p>
            <a:pPr fontAlgn="base"/>
            <a:endParaRPr lang="en-CA" sz="2000" dirty="0"/>
          </a:p>
          <a:p>
            <a:pPr fontAlgn="base"/>
            <a:r>
              <a:rPr lang="en-CA" sz="2000" dirty="0"/>
              <a:t>5. Recurrent Patterns (Detail), 2020</a:t>
            </a:r>
          </a:p>
          <a:p>
            <a:pPr fontAlgn="base"/>
            <a:r>
              <a:rPr lang="en-CA" sz="2000" dirty="0"/>
              <a:t>6 antique fabric bolsters, cotton-filled</a:t>
            </a:r>
          </a:p>
          <a:p>
            <a:pPr fontAlgn="base"/>
            <a:r>
              <a:rPr lang="en-CA" sz="2000" dirty="0"/>
              <a:t>15 x 60 x 30 cm each</a:t>
            </a:r>
          </a:p>
          <a:p>
            <a:pPr fontAlgn="base"/>
            <a:endParaRPr lang="en-CA" dirty="0"/>
          </a:p>
        </p:txBody>
      </p:sp>
      <p:sp>
        <p:nvSpPr>
          <p:cNvPr id="5" name="TextBox 4">
            <a:extLst>
              <a:ext uri="{FF2B5EF4-FFF2-40B4-BE49-F238E27FC236}">
                <a16:creationId xmlns="" xmlns:a16="http://schemas.microsoft.com/office/drawing/2014/main" id="{7B5614AF-7EE3-4A43-BF75-CAEF9A852D21}"/>
              </a:ext>
            </a:extLst>
          </p:cNvPr>
          <p:cNvSpPr txBox="1"/>
          <p:nvPr/>
        </p:nvSpPr>
        <p:spPr>
          <a:xfrm>
            <a:off x="410818" y="467070"/>
            <a:ext cx="4503284" cy="1015663"/>
          </a:xfrm>
          <a:prstGeom prst="rect">
            <a:avLst/>
          </a:prstGeom>
          <a:noFill/>
        </p:spPr>
        <p:txBody>
          <a:bodyPr wrap="none" rtlCol="0">
            <a:spAutoFit/>
          </a:bodyPr>
          <a:lstStyle/>
          <a:p>
            <a:r>
              <a:rPr lang="en-CA" sz="6000" b="1" dirty="0"/>
              <a:t>Sally Thurlow</a:t>
            </a:r>
          </a:p>
        </p:txBody>
      </p:sp>
    </p:spTree>
    <p:extLst>
      <p:ext uri="{BB962C8B-B14F-4D97-AF65-F5344CB8AC3E}">
        <p14:creationId xmlns="" xmlns:p14="http://schemas.microsoft.com/office/powerpoint/2010/main" val="2961654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C0A876C-8E92-46C1-AA5F-BB477406E11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A3D917A5-FBB2-474C-B7D6-5F732AA62680}"/>
              </a:ext>
            </a:extLst>
          </p:cNvPr>
          <p:cNvSpPr txBox="1"/>
          <p:nvPr/>
        </p:nvSpPr>
        <p:spPr>
          <a:xfrm>
            <a:off x="463826" y="6480313"/>
            <a:ext cx="301686" cy="369332"/>
          </a:xfrm>
          <a:prstGeom prst="rect">
            <a:avLst/>
          </a:prstGeom>
          <a:noFill/>
        </p:spPr>
        <p:txBody>
          <a:bodyPr wrap="none" rtlCol="0">
            <a:spAutoFit/>
          </a:bodyPr>
          <a:lstStyle/>
          <a:p>
            <a:r>
              <a:rPr lang="en-CA" dirty="0">
                <a:solidFill>
                  <a:schemeClr val="bg1"/>
                </a:solidFill>
              </a:rPr>
              <a:t>1</a:t>
            </a:r>
          </a:p>
        </p:txBody>
      </p:sp>
    </p:spTree>
    <p:extLst>
      <p:ext uri="{BB962C8B-B14F-4D97-AF65-F5344CB8AC3E}">
        <p14:creationId xmlns="" xmlns:p14="http://schemas.microsoft.com/office/powerpoint/2010/main" val="1066057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E0DB2B4-B561-4817-9ECF-DFEDA40F38C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
        <p:nvSpPr>
          <p:cNvPr id="4" name="TextBox 3">
            <a:extLst>
              <a:ext uri="{FF2B5EF4-FFF2-40B4-BE49-F238E27FC236}">
                <a16:creationId xmlns="" xmlns:a16="http://schemas.microsoft.com/office/drawing/2014/main" id="{E8535841-EEB1-48CE-B20E-087EB08FB49E}"/>
              </a:ext>
            </a:extLst>
          </p:cNvPr>
          <p:cNvSpPr txBox="1"/>
          <p:nvPr/>
        </p:nvSpPr>
        <p:spPr>
          <a:xfrm>
            <a:off x="463826" y="6480313"/>
            <a:ext cx="354584" cy="369332"/>
          </a:xfrm>
          <a:prstGeom prst="rect">
            <a:avLst/>
          </a:prstGeom>
          <a:noFill/>
        </p:spPr>
        <p:txBody>
          <a:bodyPr wrap="none" rtlCol="0">
            <a:spAutoFit/>
          </a:bodyPr>
          <a:lstStyle/>
          <a:p>
            <a:r>
              <a:rPr lang="en-CA" dirty="0">
                <a:solidFill>
                  <a:schemeClr val="bg1"/>
                </a:solidFill>
              </a:rPr>
              <a:t> 2</a:t>
            </a:r>
          </a:p>
        </p:txBody>
      </p:sp>
    </p:spTree>
    <p:extLst>
      <p:ext uri="{BB962C8B-B14F-4D97-AF65-F5344CB8AC3E}">
        <p14:creationId xmlns="" xmlns:p14="http://schemas.microsoft.com/office/powerpoint/2010/main" val="4110870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ttachments.office.net/owa/wendy.wallace%40ddsb.ca/service.svc/s/GetAttachmentThumbnail?id=AAMkADhkZmVjYWUyLWQyODEtNGUxYS04ZjE0LTcwNDc5OThiY2RiNgBGAAAAAAAPhtolmsXhS4q5W4NHklDdBwClLrj%2BrT9zQaV%2FEpHGUYAIAAAAAAEMAADCe51bzZo4TZsGIJAKaUDFAAK75x1XAAABEgAQAMuCN4BazWtAlJzQnmK1l0A%3D&amp;thumbnailType=2&amp;owa=outlook.office.com&amp;scriptVer=2020052401.02&amp;X-OWA-CANARY=LQBSPLDL4EKb_0V5CikSYRCA1heTAdgYj_yWgkHrZdiVRwCbaTtEYO2gnsJRW6ht9v2Epm71hZg.&amp;token=eyJhbGciOiJSUzI1NiIsImtpZCI6IjU2MzU4ODUyMzRCOTI1MkRERTAwNTc2NkQ5RDlGMjc2NTY1RjYzRTIiLCJ4NXQiOiJWaldJVWpTNUpTM2VBRmRtMmRueWRsWmZZLUkiLCJ0eXAiOiJKV1QifQ.eyJvcmlnaW4iOiJodHRwczovL291dGxvb2sub2ZmaWNlLmNvbSIsInVjIjoiN2ZkNmIzMDgyYjgyNGI5MWI1YTY5ZDJiNGFiYTljYjIiLCJ2ZXIiOiJFeGNoYW5nZS5DYWxsYmFjay5WMSIsImFwcGN0eHNlbmRlciI6Ik93YURvd25sb2FkQDZmYjdiOTI2LWVkZWItNGQ0Zi04MmU4LTBjMTBlNDQ3YjU3MCIsImlzc3JpbmciOiJXVyIsImFwcGN0eCI6IntcIm1zZXhjaHByb3RcIjpcIm93YVwiLFwicHJpbWFyeXNpZFwiOlwiUy0xLTUtMjEtNjcxMzc2NjA2LTExMDQyMjA2MDQtNDEwNzA2NzI4Ny0xMDM3NzA4NFwiLFwicHVpZFwiOlwiMTE1Mzk3NzAyNTM1NDY2MTAxMVwiLFwib2lkXCI6XCIyZjZjY2U0YS1kMDQ2LTRlNGQtYWVkOS1kY2Q2YjVlNTE4MDVcIixcInNjb3BlXCI6XCJPd2FEb3dubG9hZFwifSIsIm5iZiI6MTU5MDUxMDkxNiwiZXhwIjoxNTkwNTExNTE2LCJpc3MiOiIwMDAwMDAwMi0wMDAwLTBmZjEtY2UwMC0wMDAwMDAwMDAwMDBANmZiN2I5MjYtZWRlYi00ZDRmLTgyZTgtMGMxMGU0NDdiNTcwIiwiYXVkIjoiMDAwMDAwMDItMDAwMC0wZmYxLWNlMDAtMDAwMDAwMDAwMDAwL2F0dGFjaG1lbnRzLm9mZmljZS5uZXRANmZiN2I5MjYtZWRlYi00ZDRmLTgyZTgtMGMxMGU0NDdiNTcwIiwiaGFwcCI6Im93YSJ9.CgLeAeIeLNaEm2Q1yNlm54kzuDrqorxQxqakwWS3thV4rrg6YnjmmrSpzAqJvSRRuUf7PaUGy5MBe7mpWf8BT5teGMSoxh18R4cTbnxlQdirASrKfxgaKUwBs_JVc_DEfAqQtmcTBCt69xcQbgXvDrtK3TyV5INPMqgLzMvTmFS1r2fWqgvPTfrF1BHUEmEk5_Y89jhC9nMmVTsteOFWe-tfkjTduahWlAN7wsGTG7PPLPFv2OLZDwxVH2Oqv0oUoMfpVa19n69n0GKvPLzfHbpLYQe58Y1p2X2D3HHw-BN_ZuAAgpK4Y3C-ASwnChU2zGkv-tjWuITsKuDYEKX4hQ&amp;animation=true">
            <a:extLst>
              <a:ext uri="{FF2B5EF4-FFF2-40B4-BE49-F238E27FC236}">
                <a16:creationId xmlns="" xmlns:a16="http://schemas.microsoft.com/office/drawing/2014/main" id="{E7E690F2-B0D9-4E9A-BF2C-7D11EF3ED760}"/>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32185" y="31007"/>
            <a:ext cx="7540282" cy="677072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04677521-8098-44E3-881B-BA2D3B6FE108}"/>
              </a:ext>
            </a:extLst>
          </p:cNvPr>
          <p:cNvSpPr txBox="1"/>
          <p:nvPr/>
        </p:nvSpPr>
        <p:spPr>
          <a:xfrm>
            <a:off x="463826" y="6480313"/>
            <a:ext cx="301686" cy="369332"/>
          </a:xfrm>
          <a:prstGeom prst="rect">
            <a:avLst/>
          </a:prstGeom>
          <a:noFill/>
        </p:spPr>
        <p:txBody>
          <a:bodyPr wrap="none" rtlCol="0">
            <a:spAutoFit/>
          </a:bodyPr>
          <a:lstStyle/>
          <a:p>
            <a:r>
              <a:rPr lang="en-CA" dirty="0"/>
              <a:t>3</a:t>
            </a:r>
          </a:p>
        </p:txBody>
      </p:sp>
    </p:spTree>
    <p:extLst>
      <p:ext uri="{BB962C8B-B14F-4D97-AF65-F5344CB8AC3E}">
        <p14:creationId xmlns="" xmlns:p14="http://schemas.microsoft.com/office/powerpoint/2010/main" val="2443857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ttachments.office.net/owa/wendy.wallace%40ddsb.ca/service.svc/s/GetAttachmentThumbnail?id=AAMkADhkZmVjYWUyLWQyODEtNGUxYS04ZjE0LTcwNDc5OThiY2RiNgBGAAAAAAAPhtolmsXhS4q5W4NHklDdBwClLrj%2BrT9zQaV%2FEpHGUYAIAAAAAAEMAADCe51bzZo4TZsGIJAKaUDFAAK75x1XAAABEgAQANGll1F3cTtNnyDNvS1bFu8%3D&amp;thumbnailType=2&amp;owa=outlook.office.com&amp;scriptVer=2020052401.02&amp;X-OWA-CANARY=LQBSPLDL4EKb_0V5CikSYRCA1heTAdgYj_yWgkHrZdiVRwCbaTtEYO2gnsJRW6ht9v2Epm71hZg.&amp;token=eyJhbGciOiJSUzI1NiIsImtpZCI6IjU2MzU4ODUyMzRCOTI1MkRERTAwNTc2NkQ5RDlGMjc2NTY1RjYzRTIiLCJ4NXQiOiJWaldJVWpTNUpTM2VBRmRtMmRueWRsWmZZLUkiLCJ0eXAiOiJKV1QifQ.eyJvcmlnaW4iOiJodHRwczovL291dGxvb2sub2ZmaWNlLmNvbSIsInVjIjoiN2ZkNmIzMDgyYjgyNGI5MWI1YTY5ZDJiNGFiYTljYjIiLCJ2ZXIiOiJFeGNoYW5nZS5DYWxsYmFjay5WMSIsImFwcGN0eHNlbmRlciI6Ik93YURvd25sb2FkQDZmYjdiOTI2LWVkZWItNGQ0Zi04MmU4LTBjMTBlNDQ3YjU3MCIsImlzc3JpbmciOiJXVyIsImFwcGN0eCI6IntcIm1zZXhjaHByb3RcIjpcIm93YVwiLFwicHJpbWFyeXNpZFwiOlwiUy0xLTUtMjEtNjcxMzc2NjA2LTExMDQyMjA2MDQtNDEwNzA2NzI4Ny0xMDM3NzA4NFwiLFwicHVpZFwiOlwiMTE1Mzk3NzAyNTM1NDY2MTAxMVwiLFwib2lkXCI6XCIyZjZjY2U0YS1kMDQ2LTRlNGQtYWVkOS1kY2Q2YjVlNTE4MDVcIixcInNjb3BlXCI6XCJPd2FEb3dubG9hZFwifSIsIm5iZiI6MTU5MDUxMDkxNiwiZXhwIjoxNTkwNTExNTE2LCJpc3MiOiIwMDAwMDAwMi0wMDAwLTBmZjEtY2UwMC0wMDAwMDAwMDAwMDBANmZiN2I5MjYtZWRlYi00ZDRmLTgyZTgtMGMxMGU0NDdiNTcwIiwiYXVkIjoiMDAwMDAwMDItMDAwMC0wZmYxLWNlMDAtMDAwMDAwMDAwMDAwL2F0dGFjaG1lbnRzLm9mZmljZS5uZXRANmZiN2I5MjYtZWRlYi00ZDRmLTgyZTgtMGMxMGU0NDdiNTcwIiwiaGFwcCI6Im93YSJ9.CgLeAeIeLNaEm2Q1yNlm54kzuDrqorxQxqakwWS3thV4rrg6YnjmmrSpzAqJvSRRuUf7PaUGy5MBe7mpWf8BT5teGMSoxh18R4cTbnxlQdirASrKfxgaKUwBs_JVc_DEfAqQtmcTBCt69xcQbgXvDrtK3TyV5INPMqgLzMvTmFS1r2fWqgvPTfrF1BHUEmEk5_Y89jhC9nMmVTsteOFWe-tfkjTduahWlAN7wsGTG7PPLPFv2OLZDwxVH2Oqv0oUoMfpVa19n69n0GKvPLzfHbpLYQe58Y1p2X2D3HHw-BN_ZuAAgpK4Y3C-ASwnChU2zGkv-tjWuITsKuDYEKX4hQ&amp;animation=true">
            <a:extLst>
              <a:ext uri="{FF2B5EF4-FFF2-40B4-BE49-F238E27FC236}">
                <a16:creationId xmlns="" xmlns:a16="http://schemas.microsoft.com/office/drawing/2014/main" id="{7F3C538B-E026-4E4A-AC9B-75FCED129AAB}"/>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16923" y="-9769"/>
            <a:ext cx="5150827" cy="686776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D0B5E59C-8B28-41D7-9768-99EFAC24D49E}"/>
              </a:ext>
            </a:extLst>
          </p:cNvPr>
          <p:cNvSpPr txBox="1"/>
          <p:nvPr/>
        </p:nvSpPr>
        <p:spPr>
          <a:xfrm>
            <a:off x="463826" y="6480313"/>
            <a:ext cx="301686" cy="369332"/>
          </a:xfrm>
          <a:prstGeom prst="rect">
            <a:avLst/>
          </a:prstGeom>
          <a:noFill/>
        </p:spPr>
        <p:txBody>
          <a:bodyPr wrap="none" rtlCol="0">
            <a:spAutoFit/>
          </a:bodyPr>
          <a:lstStyle/>
          <a:p>
            <a:r>
              <a:rPr lang="en-CA" dirty="0"/>
              <a:t>4</a:t>
            </a:r>
          </a:p>
        </p:txBody>
      </p:sp>
    </p:spTree>
    <p:extLst>
      <p:ext uri="{BB962C8B-B14F-4D97-AF65-F5344CB8AC3E}">
        <p14:creationId xmlns="" xmlns:p14="http://schemas.microsoft.com/office/powerpoint/2010/main" val="3956887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review">
            <a:extLst>
              <a:ext uri="{FF2B5EF4-FFF2-40B4-BE49-F238E27FC236}">
                <a16:creationId xmlns="" xmlns:a16="http://schemas.microsoft.com/office/drawing/2014/main" id="{AD90AFDA-3F09-4520-B1E6-3A5A884F82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79542" y="112542"/>
            <a:ext cx="6631744" cy="674545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4831797C-9DE2-42AA-A3E7-E0097D7CD4FB}"/>
              </a:ext>
            </a:extLst>
          </p:cNvPr>
          <p:cNvSpPr txBox="1"/>
          <p:nvPr/>
        </p:nvSpPr>
        <p:spPr>
          <a:xfrm>
            <a:off x="463826" y="6480313"/>
            <a:ext cx="301686" cy="369332"/>
          </a:xfrm>
          <a:prstGeom prst="rect">
            <a:avLst/>
          </a:prstGeom>
          <a:noFill/>
        </p:spPr>
        <p:txBody>
          <a:bodyPr wrap="none" rtlCol="0">
            <a:spAutoFit/>
          </a:bodyPr>
          <a:lstStyle/>
          <a:p>
            <a:r>
              <a:rPr lang="en-CA" dirty="0"/>
              <a:t>5</a:t>
            </a:r>
          </a:p>
        </p:txBody>
      </p:sp>
    </p:spTree>
    <p:extLst>
      <p:ext uri="{BB962C8B-B14F-4D97-AF65-F5344CB8AC3E}">
        <p14:creationId xmlns="" xmlns:p14="http://schemas.microsoft.com/office/powerpoint/2010/main" val="3752977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CDE7C2EC-E920-49CD-A9C1-769A8BD72C72}"/>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Wendy Wallace</a:t>
            </a:r>
          </a:p>
        </p:txBody>
      </p:sp>
      <p:cxnSp>
        <p:nvCxnSpPr>
          <p:cNvPr id="11" name="Straight Connector 10">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 xmlns:a16="http://schemas.microsoft.com/office/drawing/2014/main" id="{E2102145-0845-44AD-A28B-27002ECB503E}"/>
              </a:ext>
            </a:extLst>
          </p:cNvPr>
          <p:cNvSpPr/>
          <p:nvPr/>
        </p:nvSpPr>
        <p:spPr>
          <a:xfrm>
            <a:off x="838200" y="2269173"/>
            <a:ext cx="10515600" cy="3659988"/>
          </a:xfrm>
          <a:prstGeom prst="rect">
            <a:avLst/>
          </a:prstGeom>
        </p:spPr>
        <p:txBody>
          <a:bodyPr vert="horz" lIns="91440" tIns="45720" rIns="91440" bIns="45720" rtlCol="0">
            <a:normAutofit/>
          </a:bodyPr>
          <a:lstStyle/>
          <a:p>
            <a:pPr>
              <a:lnSpc>
                <a:spcPct val="90000"/>
              </a:lnSpc>
              <a:spcAft>
                <a:spcPts val="600"/>
              </a:spcAft>
            </a:pPr>
            <a:r>
              <a:rPr lang="en-US" sz="1700" dirty="0">
                <a:solidFill>
                  <a:schemeClr val="bg1"/>
                </a:solidFill>
              </a:rPr>
              <a:t>   I create constructions on-site connecting traditional, natural, textural, and everyday materials that are symbolic of the narrative. Currently, I am working with light, shadows, and reflections integrating materials and documenting with photography.</a:t>
            </a:r>
          </a:p>
          <a:p>
            <a:pPr>
              <a:lnSpc>
                <a:spcPct val="90000"/>
              </a:lnSpc>
              <a:spcAft>
                <a:spcPts val="600"/>
              </a:spcAft>
            </a:pPr>
            <a:r>
              <a:rPr lang="en-US" sz="1700" dirty="0">
                <a:solidFill>
                  <a:schemeClr val="bg1"/>
                </a:solidFill>
              </a:rPr>
              <a:t>   My work responds to my interaction in local landscape, travels and short residencies throughout Canadian urban/rural/suburban environments. I am exploring the carbon footprint local to unfamiliar, they are landscapes </a:t>
            </a:r>
            <a:r>
              <a:rPr lang="en-US" sz="1700" dirty="0" err="1">
                <a:solidFill>
                  <a:schemeClr val="bg1"/>
                </a:solidFill>
              </a:rPr>
              <a:t>centred</a:t>
            </a:r>
            <a:r>
              <a:rPr lang="en-US" sz="1700" dirty="0">
                <a:solidFill>
                  <a:schemeClr val="bg1"/>
                </a:solidFill>
              </a:rPr>
              <a:t> on the impact of the narrative, “identifying landscapes as cultural symbols”.</a:t>
            </a:r>
          </a:p>
          <a:p>
            <a:pPr>
              <a:lnSpc>
                <a:spcPct val="90000"/>
              </a:lnSpc>
              <a:spcAft>
                <a:spcPts val="600"/>
              </a:spcAft>
            </a:pPr>
            <a:r>
              <a:rPr lang="en-US" sz="1700" dirty="0">
                <a:solidFill>
                  <a:schemeClr val="bg1"/>
                </a:solidFill>
              </a:rPr>
              <a:t>   The series of photographs "Submerged" is based on my family’s land and forest, installation of laminated tree photographs suspended and submerged in moving water with, light, shadows, and reflections. I am interested in the possibilities of reflecting what is now versus what was, reflecting the interconnectedness of the forest, rocks and water along the Muskoka River, flooded by hydro dams in the 1950s.</a:t>
            </a:r>
          </a:p>
          <a:p>
            <a:pPr>
              <a:lnSpc>
                <a:spcPct val="90000"/>
              </a:lnSpc>
              <a:spcAft>
                <a:spcPts val="600"/>
              </a:spcAft>
            </a:pPr>
            <a:r>
              <a:rPr lang="en-US" sz="1700" dirty="0">
                <a:solidFill>
                  <a:schemeClr val="bg1"/>
                </a:solidFill>
              </a:rPr>
              <a:t/>
            </a:r>
            <a:br>
              <a:rPr lang="en-US" sz="1700" dirty="0">
                <a:solidFill>
                  <a:schemeClr val="bg1"/>
                </a:solidFill>
              </a:rPr>
            </a:br>
            <a:endParaRPr lang="en-US" sz="1700" dirty="0">
              <a:solidFill>
                <a:schemeClr val="bg1"/>
              </a:solidFill>
            </a:endParaRPr>
          </a:p>
        </p:txBody>
      </p:sp>
      <p:sp>
        <p:nvSpPr>
          <p:cNvPr id="2" name="Rectangle 1">
            <a:extLst>
              <a:ext uri="{FF2B5EF4-FFF2-40B4-BE49-F238E27FC236}">
                <a16:creationId xmlns="" xmlns:a16="http://schemas.microsoft.com/office/drawing/2014/main" id="{E8F8AEEA-5671-4F46-B565-8A4DB7245F48}"/>
              </a:ext>
            </a:extLst>
          </p:cNvPr>
          <p:cNvSpPr/>
          <p:nvPr/>
        </p:nvSpPr>
        <p:spPr>
          <a:xfrm>
            <a:off x="1252025" y="2354113"/>
            <a:ext cx="9541565" cy="369332"/>
          </a:xfrm>
          <a:prstGeom prst="rect">
            <a:avLst/>
          </a:prstGeom>
        </p:spPr>
        <p:txBody>
          <a:bodyPr wrap="square">
            <a:spAutoFit/>
          </a:bodyPr>
          <a:lstStyle/>
          <a:p>
            <a:pPr>
              <a:spcAft>
                <a:spcPts val="600"/>
              </a:spcAft>
            </a:pPr>
            <a:r>
              <a:rPr lang="en-CA"/>
              <a:t> </a:t>
            </a:r>
            <a:endParaRPr lang="en-CA" b="0" i="0">
              <a:effectLst/>
              <a:latin typeface="Times New Roman" panose="02020603050405020304" pitchFamily="18" charset="0"/>
            </a:endParaRPr>
          </a:p>
        </p:txBody>
      </p:sp>
      <p:sp>
        <p:nvSpPr>
          <p:cNvPr id="6" name="Rectangle 5">
            <a:extLst>
              <a:ext uri="{FF2B5EF4-FFF2-40B4-BE49-F238E27FC236}">
                <a16:creationId xmlns="" xmlns:a16="http://schemas.microsoft.com/office/drawing/2014/main" id="{D4AEA2EF-92FE-45E9-9001-D163696D0D15}"/>
              </a:ext>
            </a:extLst>
          </p:cNvPr>
          <p:cNvSpPr/>
          <p:nvPr/>
        </p:nvSpPr>
        <p:spPr>
          <a:xfrm>
            <a:off x="838200" y="5258664"/>
            <a:ext cx="3035190" cy="369332"/>
          </a:xfrm>
          <a:prstGeom prst="rect">
            <a:avLst/>
          </a:prstGeom>
        </p:spPr>
        <p:txBody>
          <a:bodyPr wrap="none">
            <a:spAutoFit/>
          </a:bodyPr>
          <a:lstStyle/>
          <a:p>
            <a:r>
              <a:rPr lang="en-CA" dirty="0">
                <a:solidFill>
                  <a:schemeClr val="bg1"/>
                </a:solidFill>
                <a:hlinkClick r:id="rId2">
                  <a:extLst>
                    <a:ext uri="{A12FA001-AC4F-418D-AE19-62706E023703}">
                      <ahyp:hlinkClr xmlns="" xmlns:ahyp="http://schemas.microsoft.com/office/drawing/2018/hyperlinkcolor" val="tx"/>
                    </a:ext>
                  </a:extLst>
                </a:hlinkClick>
              </a:rPr>
              <a:t>http://www.wendywallace.ca/</a:t>
            </a:r>
            <a:endParaRPr lang="en-CA" dirty="0">
              <a:solidFill>
                <a:schemeClr val="bg1"/>
              </a:solidFill>
            </a:endParaRPr>
          </a:p>
        </p:txBody>
      </p:sp>
      <p:sp>
        <p:nvSpPr>
          <p:cNvPr id="7" name="TextBox 6">
            <a:extLst>
              <a:ext uri="{FF2B5EF4-FFF2-40B4-BE49-F238E27FC236}">
                <a16:creationId xmlns="" xmlns:a16="http://schemas.microsoft.com/office/drawing/2014/main" id="{349F6FB8-3C5B-4356-9D65-21181FA6BB82}"/>
              </a:ext>
            </a:extLst>
          </p:cNvPr>
          <p:cNvSpPr txBox="1"/>
          <p:nvPr/>
        </p:nvSpPr>
        <p:spPr>
          <a:xfrm>
            <a:off x="5168348" y="5258664"/>
            <a:ext cx="5470665" cy="369332"/>
          </a:xfrm>
          <a:prstGeom prst="rect">
            <a:avLst/>
          </a:prstGeom>
          <a:noFill/>
        </p:spPr>
        <p:txBody>
          <a:bodyPr wrap="none" rtlCol="0">
            <a:spAutoFit/>
          </a:bodyPr>
          <a:lstStyle/>
          <a:p>
            <a:r>
              <a:rPr lang="en-CA">
                <a:solidFill>
                  <a:schemeClr val="bg1"/>
                </a:solidFill>
                <a:hlinkClick r:id="rId3">
                  <a:extLst>
                    <a:ext uri="{A12FA001-AC4F-418D-AE19-62706E023703}">
                      <ahyp:hlinkClr xmlns="" xmlns:ahyp="http://schemas.microsoft.com/office/drawing/2018/hyperlinkcolor" val="tx"/>
                    </a:ext>
                  </a:extLst>
                </a:hlinkClick>
              </a:rPr>
              <a:t>http://www.theirisgroup.ca/wendy-wallace-images.html</a:t>
            </a:r>
            <a:endParaRPr lang="en-CA" dirty="0">
              <a:solidFill>
                <a:schemeClr val="bg1"/>
              </a:solidFill>
            </a:endParaRPr>
          </a:p>
        </p:txBody>
      </p:sp>
    </p:spTree>
    <p:extLst>
      <p:ext uri="{BB962C8B-B14F-4D97-AF65-F5344CB8AC3E}">
        <p14:creationId xmlns="" xmlns:p14="http://schemas.microsoft.com/office/powerpoint/2010/main" val="1513870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3A31718-3536-4BB9-950C-D01094A13465}"/>
              </a:ext>
            </a:extLst>
          </p:cNvPr>
          <p:cNvSpPr/>
          <p:nvPr/>
        </p:nvSpPr>
        <p:spPr>
          <a:xfrm>
            <a:off x="6096000" y="372220"/>
            <a:ext cx="4247322" cy="7709803"/>
          </a:xfrm>
          <a:prstGeom prst="rect">
            <a:avLst/>
          </a:prstGeom>
        </p:spPr>
        <p:txBody>
          <a:bodyPr wrap="square">
            <a:spAutoFit/>
          </a:bodyPr>
          <a:lstStyle/>
          <a:p>
            <a:r>
              <a:rPr lang="en-CA" sz="1500" dirty="0"/>
              <a:t>Forest Reflections and the Learning Tree</a:t>
            </a:r>
          </a:p>
          <a:p>
            <a:r>
              <a:rPr lang="en-CA" sz="1500" dirty="0"/>
              <a:t>Digital File</a:t>
            </a:r>
          </a:p>
          <a:p>
            <a:r>
              <a:rPr lang="en-CA" sz="1500" dirty="0"/>
              <a:t>Canon EOS DSLR Camera</a:t>
            </a:r>
          </a:p>
          <a:p>
            <a:r>
              <a:rPr lang="en-CA" sz="1500" dirty="0"/>
              <a:t>2019</a:t>
            </a:r>
          </a:p>
          <a:p>
            <a:endParaRPr lang="en-CA" sz="1500" dirty="0"/>
          </a:p>
          <a:p>
            <a:r>
              <a:rPr lang="en-CA" sz="1500" dirty="0"/>
              <a:t>Rocks </a:t>
            </a:r>
          </a:p>
          <a:p>
            <a:r>
              <a:rPr lang="en-CA" sz="1500" dirty="0"/>
              <a:t>Digital File</a:t>
            </a:r>
          </a:p>
          <a:p>
            <a:r>
              <a:rPr lang="en-CA" sz="1500" dirty="0"/>
              <a:t>Nikon D3400 DSLR Camera </a:t>
            </a:r>
          </a:p>
          <a:p>
            <a:r>
              <a:rPr lang="en-CA" sz="1500" dirty="0"/>
              <a:t>2019</a:t>
            </a:r>
          </a:p>
          <a:p>
            <a:endParaRPr lang="en-CA" sz="1500" dirty="0"/>
          </a:p>
          <a:p>
            <a:r>
              <a:rPr lang="en-CA" sz="1500" dirty="0"/>
              <a:t>Submerged #1 and #2</a:t>
            </a:r>
          </a:p>
          <a:p>
            <a:r>
              <a:rPr lang="en-CA" sz="1500" dirty="0"/>
              <a:t>Digital File</a:t>
            </a:r>
          </a:p>
          <a:p>
            <a:r>
              <a:rPr lang="en-CA" sz="1500" dirty="0"/>
              <a:t>Nikon D3400 DSLR Camera</a:t>
            </a:r>
          </a:p>
          <a:p>
            <a:r>
              <a:rPr lang="en-CA" sz="1500" dirty="0"/>
              <a:t>2019</a:t>
            </a:r>
          </a:p>
          <a:p>
            <a:endParaRPr lang="en-CA" sz="1500" dirty="0"/>
          </a:p>
          <a:p>
            <a:r>
              <a:rPr lang="en-CA" sz="1500" dirty="0"/>
              <a:t>Plasticity #1</a:t>
            </a:r>
          </a:p>
          <a:p>
            <a:r>
              <a:rPr lang="en-CA" sz="1500" dirty="0"/>
              <a:t>Digital File</a:t>
            </a:r>
          </a:p>
          <a:p>
            <a:r>
              <a:rPr lang="en-CA" sz="1500" dirty="0"/>
              <a:t>Iphone-11Pro</a:t>
            </a:r>
          </a:p>
          <a:p>
            <a:r>
              <a:rPr lang="en-CA" sz="1500" dirty="0"/>
              <a:t>Pro Camera App </a:t>
            </a:r>
          </a:p>
          <a:p>
            <a:r>
              <a:rPr lang="en-CA" sz="1500" dirty="0"/>
              <a:t>2020</a:t>
            </a:r>
          </a:p>
          <a:p>
            <a:endParaRPr lang="en-CA" sz="1500" dirty="0"/>
          </a:p>
          <a:p>
            <a:r>
              <a:rPr lang="en-CA" sz="1500" dirty="0" err="1"/>
              <a:t>Plastcity</a:t>
            </a:r>
            <a:r>
              <a:rPr lang="en-CA" sz="1500" dirty="0"/>
              <a:t> #2</a:t>
            </a:r>
          </a:p>
          <a:p>
            <a:r>
              <a:rPr lang="en-CA" sz="1500" dirty="0"/>
              <a:t>Digital File</a:t>
            </a:r>
          </a:p>
          <a:p>
            <a:r>
              <a:rPr lang="en-CA" sz="1500" dirty="0"/>
              <a:t>Iphone-11Pro</a:t>
            </a:r>
          </a:p>
          <a:p>
            <a:r>
              <a:rPr lang="en-CA" sz="1500" dirty="0"/>
              <a:t>Pro Camera App  </a:t>
            </a:r>
          </a:p>
          <a:p>
            <a:r>
              <a:rPr lang="en-CA" sz="1500" dirty="0"/>
              <a:t>2020</a:t>
            </a:r>
          </a:p>
          <a:p>
            <a:endParaRPr lang="en-CA" sz="1500" dirty="0">
              <a:solidFill>
                <a:schemeClr val="bg1"/>
              </a:solidFill>
            </a:endParaRPr>
          </a:p>
          <a:p>
            <a:endParaRPr lang="en-CA" dirty="0">
              <a:solidFill>
                <a:schemeClr val="bg1"/>
              </a:solidFill>
              <a:latin typeface="Times New Roman" panose="02020603050405020304" pitchFamily="18" charset="0"/>
            </a:endParaRPr>
          </a:p>
          <a:p>
            <a:endParaRPr lang="en-CA" dirty="0">
              <a:solidFill>
                <a:schemeClr val="bg1"/>
              </a:solidFill>
              <a:latin typeface="Times New Roman" panose="02020603050405020304" pitchFamily="18" charset="0"/>
            </a:endParaRPr>
          </a:p>
          <a:p>
            <a:endParaRPr lang="en-CA" dirty="0">
              <a:solidFill>
                <a:schemeClr val="bg1"/>
              </a:solidFill>
              <a:latin typeface="Times New Roman" panose="02020603050405020304" pitchFamily="18" charset="0"/>
            </a:endParaRPr>
          </a:p>
          <a:p>
            <a:r>
              <a:rPr lang="en-CA" dirty="0">
                <a:solidFill>
                  <a:schemeClr val="bg1"/>
                </a:solidFill>
                <a:latin typeface="Times New Roman" panose="02020603050405020304" pitchFamily="18" charset="0"/>
              </a:rPr>
              <a:t> </a:t>
            </a:r>
          </a:p>
          <a:p>
            <a:endParaRPr lang="en-CA" b="0" i="0" dirty="0">
              <a:solidFill>
                <a:srgbClr val="000000"/>
              </a:solidFill>
              <a:effectLst/>
              <a:latin typeface="Times New Roman" panose="02020603050405020304" pitchFamily="18" charset="0"/>
            </a:endParaRPr>
          </a:p>
        </p:txBody>
      </p:sp>
      <p:sp>
        <p:nvSpPr>
          <p:cNvPr id="3" name="TextBox 2">
            <a:extLst>
              <a:ext uri="{FF2B5EF4-FFF2-40B4-BE49-F238E27FC236}">
                <a16:creationId xmlns="" xmlns:a16="http://schemas.microsoft.com/office/drawing/2014/main" id="{EBA59298-737C-4A25-82AB-2BED2DB86596}"/>
              </a:ext>
            </a:extLst>
          </p:cNvPr>
          <p:cNvSpPr txBox="1"/>
          <p:nvPr/>
        </p:nvSpPr>
        <p:spPr>
          <a:xfrm>
            <a:off x="781878" y="372220"/>
            <a:ext cx="4629794" cy="923330"/>
          </a:xfrm>
          <a:prstGeom prst="rect">
            <a:avLst/>
          </a:prstGeom>
          <a:noFill/>
        </p:spPr>
        <p:txBody>
          <a:bodyPr wrap="none" rtlCol="0">
            <a:spAutoFit/>
          </a:bodyPr>
          <a:lstStyle/>
          <a:p>
            <a:r>
              <a:rPr lang="en-CA" sz="5400" b="1" dirty="0"/>
              <a:t>Wendy Wallace</a:t>
            </a:r>
          </a:p>
        </p:txBody>
      </p:sp>
    </p:spTree>
    <p:extLst>
      <p:ext uri="{BB962C8B-B14F-4D97-AF65-F5344CB8AC3E}">
        <p14:creationId xmlns="" xmlns:p14="http://schemas.microsoft.com/office/powerpoint/2010/main" val="996704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07_WW_ForestReflection1_2017.jpeg">
            <a:extLst>
              <a:ext uri="{FF2B5EF4-FFF2-40B4-BE49-F238E27FC236}">
                <a16:creationId xmlns="" xmlns:a16="http://schemas.microsoft.com/office/drawing/2014/main" id="{F27C9EF7-57AD-4ACC-9F71-3390B26B7C42}"/>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5512" y="1117721"/>
            <a:ext cx="6163411" cy="462255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F7359794-F2C9-429E-B61D-5BEDBD4B6050}"/>
              </a:ext>
            </a:extLst>
          </p:cNvPr>
          <p:cNvSpPr txBox="1"/>
          <p:nvPr/>
        </p:nvSpPr>
        <p:spPr>
          <a:xfrm>
            <a:off x="463826" y="6480313"/>
            <a:ext cx="301686" cy="369332"/>
          </a:xfrm>
          <a:prstGeom prst="rect">
            <a:avLst/>
          </a:prstGeom>
          <a:noFill/>
        </p:spPr>
        <p:txBody>
          <a:bodyPr wrap="none" rtlCol="0">
            <a:spAutoFit/>
          </a:bodyPr>
          <a:lstStyle/>
          <a:p>
            <a:r>
              <a:rPr lang="en-CA" dirty="0"/>
              <a:t>1</a:t>
            </a:r>
          </a:p>
        </p:txBody>
      </p:sp>
      <p:pic>
        <p:nvPicPr>
          <p:cNvPr id="4" name="Picture 3">
            <a:extLst>
              <a:ext uri="{FF2B5EF4-FFF2-40B4-BE49-F238E27FC236}">
                <a16:creationId xmlns="" xmlns:a16="http://schemas.microsoft.com/office/drawing/2014/main" id="{818CD043-1126-4612-8ECB-4BDCDB2505D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69338" y="819443"/>
            <a:ext cx="2953590" cy="5219114"/>
          </a:xfrm>
          <a:prstGeom prst="rect">
            <a:avLst/>
          </a:prstGeom>
        </p:spPr>
      </p:pic>
    </p:spTree>
    <p:extLst>
      <p:ext uri="{BB962C8B-B14F-4D97-AF65-F5344CB8AC3E}">
        <p14:creationId xmlns="" xmlns:p14="http://schemas.microsoft.com/office/powerpoint/2010/main" val="2838307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_WW_Waterlogged_2019.jpg">
            <a:extLst>
              <a:ext uri="{FF2B5EF4-FFF2-40B4-BE49-F238E27FC236}">
                <a16:creationId xmlns="" xmlns:a16="http://schemas.microsoft.com/office/drawing/2014/main" id="{3EE9699F-2384-4B5C-8DA8-381A8BE09B3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4390" y="494331"/>
            <a:ext cx="10563220" cy="559245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9EFAA6CA-A5DA-4569-9391-891359F5EF80}"/>
              </a:ext>
            </a:extLst>
          </p:cNvPr>
          <p:cNvSpPr txBox="1"/>
          <p:nvPr/>
        </p:nvSpPr>
        <p:spPr>
          <a:xfrm>
            <a:off x="463826" y="6480313"/>
            <a:ext cx="301686" cy="369332"/>
          </a:xfrm>
          <a:prstGeom prst="rect">
            <a:avLst/>
          </a:prstGeom>
          <a:noFill/>
        </p:spPr>
        <p:txBody>
          <a:bodyPr wrap="none" rtlCol="0">
            <a:spAutoFit/>
          </a:bodyPr>
          <a:lstStyle/>
          <a:p>
            <a:r>
              <a:rPr lang="en-CA" dirty="0"/>
              <a:t>2</a:t>
            </a:r>
          </a:p>
        </p:txBody>
      </p:sp>
    </p:spTree>
    <p:extLst>
      <p:ext uri="{BB962C8B-B14F-4D97-AF65-F5344CB8AC3E}">
        <p14:creationId xmlns="" xmlns:p14="http://schemas.microsoft.com/office/powerpoint/2010/main" val="225835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7785AD6-E479-4749-98BD-5B9C4BECF454}"/>
              </a:ext>
            </a:extLst>
          </p:cNvPr>
          <p:cNvSpPr txBox="1"/>
          <p:nvPr/>
        </p:nvSpPr>
        <p:spPr>
          <a:xfrm>
            <a:off x="6096000" y="1152938"/>
            <a:ext cx="4969565" cy="3970318"/>
          </a:xfrm>
          <a:prstGeom prst="rect">
            <a:avLst/>
          </a:prstGeom>
          <a:noFill/>
        </p:spPr>
        <p:txBody>
          <a:bodyPr wrap="square" rtlCol="0">
            <a:spAutoFit/>
          </a:bodyPr>
          <a:lstStyle/>
          <a:p>
            <a:r>
              <a:rPr lang="en-CA" dirty="0"/>
              <a:t>Ontario Arts Council Individual Artist Grants, Material Assistance, 2000-2016</a:t>
            </a:r>
          </a:p>
          <a:p>
            <a:r>
              <a:rPr lang="en-CA" dirty="0" err="1"/>
              <a:t>artsVest</a:t>
            </a:r>
            <a:r>
              <a:rPr lang="en-CA" dirty="0"/>
              <a:t>, Ontario Trillium Funding, 2014</a:t>
            </a:r>
          </a:p>
          <a:p>
            <a:r>
              <a:rPr lang="en-CA" dirty="0"/>
              <a:t>Partnership Grants, City of Oshawa, 2014 and 2012</a:t>
            </a:r>
          </a:p>
          <a:p>
            <a:r>
              <a:rPr lang="en-CA" dirty="0"/>
              <a:t>Catalogues/Publications</a:t>
            </a:r>
          </a:p>
          <a:p>
            <a:r>
              <a:rPr lang="en-CA" dirty="0"/>
              <a:t>Filmic, 2015</a:t>
            </a:r>
          </a:p>
          <a:p>
            <a:r>
              <a:rPr lang="en-CA" dirty="0"/>
              <a:t>White Out, 2014</a:t>
            </a:r>
          </a:p>
          <a:p>
            <a:r>
              <a:rPr lang="en-CA" dirty="0"/>
              <a:t>Nuit Blanche, 2014</a:t>
            </a:r>
          </a:p>
          <a:p>
            <a:r>
              <a:rPr lang="en-CA" dirty="0"/>
              <a:t>Fluid II, 2009</a:t>
            </a:r>
          </a:p>
          <a:p>
            <a:r>
              <a:rPr lang="en-CA" dirty="0"/>
              <a:t>Edge, 2009</a:t>
            </a:r>
          </a:p>
          <a:p>
            <a:r>
              <a:rPr lang="en-CA" dirty="0"/>
              <a:t>Fluid 1, 2007</a:t>
            </a:r>
          </a:p>
          <a:p>
            <a:r>
              <a:rPr lang="en-CA" dirty="0"/>
              <a:t>Museum Baghdad, 2004</a:t>
            </a:r>
          </a:p>
          <a:p>
            <a:r>
              <a:rPr lang="en-CA" dirty="0"/>
              <a:t>Memory /Nature, 2000</a:t>
            </a:r>
          </a:p>
          <a:p>
            <a:r>
              <a:rPr lang="en-CA" dirty="0"/>
              <a:t>Women in . . . Volumes 1 - 3 2005 - 2010</a:t>
            </a:r>
          </a:p>
        </p:txBody>
      </p:sp>
      <p:sp>
        <p:nvSpPr>
          <p:cNvPr id="3" name="TextBox 2">
            <a:extLst>
              <a:ext uri="{FF2B5EF4-FFF2-40B4-BE49-F238E27FC236}">
                <a16:creationId xmlns="" xmlns:a16="http://schemas.microsoft.com/office/drawing/2014/main" id="{D57B19F0-3C8B-4425-8B52-F2FDEDCC8B16}"/>
              </a:ext>
            </a:extLst>
          </p:cNvPr>
          <p:cNvSpPr txBox="1"/>
          <p:nvPr/>
        </p:nvSpPr>
        <p:spPr>
          <a:xfrm>
            <a:off x="1484243" y="940904"/>
            <a:ext cx="1623201" cy="646331"/>
          </a:xfrm>
          <a:prstGeom prst="rect">
            <a:avLst/>
          </a:prstGeom>
          <a:noFill/>
        </p:spPr>
        <p:txBody>
          <a:bodyPr wrap="none" rtlCol="0">
            <a:spAutoFit/>
          </a:bodyPr>
          <a:lstStyle/>
          <a:p>
            <a:r>
              <a:rPr lang="en-CA" sz="3600" b="1" dirty="0"/>
              <a:t>Awards</a:t>
            </a:r>
          </a:p>
        </p:txBody>
      </p:sp>
    </p:spTree>
    <p:extLst>
      <p:ext uri="{BB962C8B-B14F-4D97-AF65-F5344CB8AC3E}">
        <p14:creationId xmlns="" xmlns:p14="http://schemas.microsoft.com/office/powerpoint/2010/main" val="2200154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9_WW_Submerged_1_2019.jpeg">
            <a:extLst>
              <a:ext uri="{FF2B5EF4-FFF2-40B4-BE49-F238E27FC236}">
                <a16:creationId xmlns="" xmlns:a16="http://schemas.microsoft.com/office/drawing/2014/main" id="{1634E586-BC00-48DD-8172-4CFC43B186F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2864" y="993300"/>
            <a:ext cx="5959048" cy="437505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B205D457-A293-4827-940D-E96098EA68B8}"/>
              </a:ext>
            </a:extLst>
          </p:cNvPr>
          <p:cNvSpPr txBox="1"/>
          <p:nvPr/>
        </p:nvSpPr>
        <p:spPr>
          <a:xfrm>
            <a:off x="463826" y="6480313"/>
            <a:ext cx="301686" cy="369332"/>
          </a:xfrm>
          <a:prstGeom prst="rect">
            <a:avLst/>
          </a:prstGeom>
          <a:noFill/>
        </p:spPr>
        <p:txBody>
          <a:bodyPr wrap="none" rtlCol="0">
            <a:spAutoFit/>
          </a:bodyPr>
          <a:lstStyle/>
          <a:p>
            <a:r>
              <a:rPr lang="en-CA" dirty="0"/>
              <a:t>3</a:t>
            </a:r>
          </a:p>
        </p:txBody>
      </p:sp>
      <p:pic>
        <p:nvPicPr>
          <p:cNvPr id="4" name="Picture 2" descr="10_WW_Submerged_2_2019">
            <a:extLst>
              <a:ext uri="{FF2B5EF4-FFF2-40B4-BE49-F238E27FC236}">
                <a16:creationId xmlns="" xmlns:a16="http://schemas.microsoft.com/office/drawing/2014/main" id="{51194D8F-189D-4844-A767-1C9F99C9E04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51912" y="993300"/>
            <a:ext cx="5848040" cy="43750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80432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C689DC7-E908-4AE4-864B-9DB1791313A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4933950" y="857250"/>
            <a:ext cx="6858000" cy="5143500"/>
          </a:xfrm>
          <a:prstGeom prst="rect">
            <a:avLst/>
          </a:prstGeom>
        </p:spPr>
      </p:pic>
      <p:pic>
        <p:nvPicPr>
          <p:cNvPr id="2" name="Picture 1">
            <a:extLst>
              <a:ext uri="{FF2B5EF4-FFF2-40B4-BE49-F238E27FC236}">
                <a16:creationId xmlns="" xmlns:a16="http://schemas.microsoft.com/office/drawing/2014/main" id="{5BBCDE7A-15C7-4F71-9510-ECD2DAF540EE}"/>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2038"/>
          <a:stretch/>
        </p:blipFill>
        <p:spPr>
          <a:xfrm>
            <a:off x="1065653" y="0"/>
            <a:ext cx="5143500" cy="6858000"/>
          </a:xfrm>
          <a:prstGeom prst="rect">
            <a:avLst/>
          </a:prstGeom>
        </p:spPr>
      </p:pic>
      <p:sp>
        <p:nvSpPr>
          <p:cNvPr id="4" name="TextBox 3">
            <a:extLst>
              <a:ext uri="{FF2B5EF4-FFF2-40B4-BE49-F238E27FC236}">
                <a16:creationId xmlns="" xmlns:a16="http://schemas.microsoft.com/office/drawing/2014/main" id="{69D1E92B-39CB-4C24-A95C-959E152B0794}"/>
              </a:ext>
            </a:extLst>
          </p:cNvPr>
          <p:cNvSpPr txBox="1"/>
          <p:nvPr/>
        </p:nvSpPr>
        <p:spPr>
          <a:xfrm>
            <a:off x="463826" y="6480313"/>
            <a:ext cx="301686" cy="369332"/>
          </a:xfrm>
          <a:prstGeom prst="rect">
            <a:avLst/>
          </a:prstGeom>
          <a:noFill/>
        </p:spPr>
        <p:txBody>
          <a:bodyPr wrap="none" rtlCol="0">
            <a:spAutoFit/>
          </a:bodyPr>
          <a:lstStyle/>
          <a:p>
            <a:r>
              <a:rPr lang="en-CA" dirty="0"/>
              <a:t>4</a:t>
            </a:r>
          </a:p>
        </p:txBody>
      </p:sp>
    </p:spTree>
    <p:extLst>
      <p:ext uri="{BB962C8B-B14F-4D97-AF65-F5344CB8AC3E}">
        <p14:creationId xmlns="" xmlns:p14="http://schemas.microsoft.com/office/powerpoint/2010/main" val="3083947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FA0D69C-0053-40AB-955F-DDE67370DEF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231110" y="857250"/>
            <a:ext cx="6858000" cy="5143500"/>
          </a:xfrm>
          <a:prstGeom prst="rect">
            <a:avLst/>
          </a:prstGeom>
        </p:spPr>
      </p:pic>
      <p:pic>
        <p:nvPicPr>
          <p:cNvPr id="6" name="Picture 5">
            <a:extLst>
              <a:ext uri="{FF2B5EF4-FFF2-40B4-BE49-F238E27FC236}">
                <a16:creationId xmlns="" xmlns:a16="http://schemas.microsoft.com/office/drawing/2014/main" id="{D09CE1D4-1E92-4EE5-816E-11FFA5DB2BB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4912390" y="857250"/>
            <a:ext cx="6858000" cy="5143500"/>
          </a:xfrm>
          <a:prstGeom prst="rect">
            <a:avLst/>
          </a:prstGeom>
        </p:spPr>
      </p:pic>
      <p:sp>
        <p:nvSpPr>
          <p:cNvPr id="5" name="TextBox 4">
            <a:extLst>
              <a:ext uri="{FF2B5EF4-FFF2-40B4-BE49-F238E27FC236}">
                <a16:creationId xmlns="" xmlns:a16="http://schemas.microsoft.com/office/drawing/2014/main" id="{5408F133-D4F4-4415-9EAC-5B405A54336D}"/>
              </a:ext>
            </a:extLst>
          </p:cNvPr>
          <p:cNvSpPr txBox="1"/>
          <p:nvPr/>
        </p:nvSpPr>
        <p:spPr>
          <a:xfrm>
            <a:off x="198783" y="6294783"/>
            <a:ext cx="301686" cy="369332"/>
          </a:xfrm>
          <a:prstGeom prst="rect">
            <a:avLst/>
          </a:prstGeom>
          <a:noFill/>
        </p:spPr>
        <p:txBody>
          <a:bodyPr wrap="none" rtlCol="0">
            <a:spAutoFit/>
          </a:bodyPr>
          <a:lstStyle/>
          <a:p>
            <a:r>
              <a:rPr lang="en-CA" dirty="0"/>
              <a:t>5</a:t>
            </a:r>
          </a:p>
        </p:txBody>
      </p:sp>
    </p:spTree>
    <p:extLst>
      <p:ext uri="{BB962C8B-B14F-4D97-AF65-F5344CB8AC3E}">
        <p14:creationId xmlns="" xmlns:p14="http://schemas.microsoft.com/office/powerpoint/2010/main" val="48892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F00D72B3-A9F2-49AB-926F-DD6A0901EB25}"/>
              </a:ext>
            </a:extLst>
          </p:cNvPr>
          <p:cNvSpPr txBox="1"/>
          <p:nvPr/>
        </p:nvSpPr>
        <p:spPr>
          <a:xfrm>
            <a:off x="838200" y="6318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bg1"/>
                </a:solidFill>
                <a:latin typeface="+mj-lt"/>
                <a:ea typeface="+mj-ea"/>
                <a:cs typeface="+mj-cs"/>
              </a:rPr>
              <a:t>Mary Ellen McQuay</a:t>
            </a:r>
          </a:p>
        </p:txBody>
      </p:sp>
      <p:cxnSp>
        <p:nvCxnSpPr>
          <p:cNvPr id="11" name="Straight Connector 10">
            <a:extLst>
              <a:ext uri="{FF2B5EF4-FFF2-40B4-BE49-F238E27FC236}">
                <a16:creationId xmlns="" xmlns:a16="http://schemas.microsoft.com/office/drawing/2014/main" id="{E8E35B83-1EC3-4F87-9D54-D86346335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 xmlns:a16="http://schemas.microsoft.com/office/drawing/2014/main" id="{BCF75DB5-7F7D-4AC8-8578-4AD5D0A4D850}"/>
              </a:ext>
            </a:extLst>
          </p:cNvPr>
          <p:cNvSpPr/>
          <p:nvPr/>
        </p:nvSpPr>
        <p:spPr>
          <a:xfrm>
            <a:off x="838200" y="2269173"/>
            <a:ext cx="10515600" cy="3659988"/>
          </a:xfrm>
          <a:prstGeom prst="rect">
            <a:avLst/>
          </a:prstGeom>
        </p:spPr>
        <p:txBody>
          <a:bodyPr vert="horz" lIns="91440" tIns="45720" rIns="91440" bIns="45720" rtlCol="0">
            <a:normAutofit/>
          </a:bodyPr>
          <a:lstStyle/>
          <a:p>
            <a:pPr>
              <a:lnSpc>
                <a:spcPct val="90000"/>
              </a:lnSpc>
              <a:spcAft>
                <a:spcPts val="600"/>
              </a:spcAft>
            </a:pPr>
            <a:r>
              <a:rPr lang="en-US" b="1" dirty="0">
                <a:solidFill>
                  <a:schemeClr val="bg1"/>
                </a:solidFill>
              </a:rPr>
              <a:t>Sheltering in Place</a:t>
            </a:r>
          </a:p>
          <a:p>
            <a:pPr>
              <a:lnSpc>
                <a:spcPct val="90000"/>
              </a:lnSpc>
              <a:spcAft>
                <a:spcPts val="600"/>
              </a:spcAft>
            </a:pPr>
            <a:r>
              <a:rPr lang="en-US" sz="1500" dirty="0">
                <a:solidFill>
                  <a:schemeClr val="bg1"/>
                </a:solidFill>
              </a:rPr>
              <a:t>   If one can have a </a:t>
            </a:r>
            <a:r>
              <a:rPr lang="en-US" sz="1500" dirty="0" err="1">
                <a:solidFill>
                  <a:schemeClr val="bg1"/>
                </a:solidFill>
              </a:rPr>
              <a:t>favourite</a:t>
            </a:r>
            <a:r>
              <a:rPr lang="en-US" sz="1500" dirty="0">
                <a:solidFill>
                  <a:schemeClr val="bg1"/>
                </a:solidFill>
              </a:rPr>
              <a:t> phrase from the tangled and complex time of Covid-19, mine is ‘Sheltering in Place’.</a:t>
            </a:r>
          </a:p>
          <a:p>
            <a:pPr>
              <a:lnSpc>
                <a:spcPct val="90000"/>
              </a:lnSpc>
              <a:spcAft>
                <a:spcPts val="600"/>
              </a:spcAft>
            </a:pPr>
            <a:r>
              <a:rPr lang="en-US" sz="1500" dirty="0">
                <a:solidFill>
                  <a:schemeClr val="bg1"/>
                </a:solidFill>
              </a:rPr>
              <a:t>Usually, in the early spring, when winter </a:t>
            </a:r>
            <a:r>
              <a:rPr lang="en-US" sz="1500" dirty="0" err="1">
                <a:solidFill>
                  <a:schemeClr val="bg1"/>
                </a:solidFill>
              </a:rPr>
              <a:t>colours</a:t>
            </a:r>
            <a:r>
              <a:rPr lang="en-US" sz="1500" dirty="0">
                <a:solidFill>
                  <a:schemeClr val="bg1"/>
                </a:solidFill>
              </a:rPr>
              <a:t> change to soft greens, yellows and reds, I wander conservation areas and lakefront beaches with my camera.</a:t>
            </a:r>
          </a:p>
          <a:p>
            <a:pPr>
              <a:lnSpc>
                <a:spcPct val="90000"/>
              </a:lnSpc>
              <a:spcAft>
                <a:spcPts val="600"/>
              </a:spcAft>
            </a:pPr>
            <a:r>
              <a:rPr lang="en-US" sz="1500" dirty="0">
                <a:solidFill>
                  <a:schemeClr val="bg1"/>
                </a:solidFill>
              </a:rPr>
              <a:t>   Somewhat pensive and solitary, I watch for images both intimate and curiously familiar. If those images suggest a human narrative, all the better. But that quiet quest didn’t happen this spring. The conservation areas and beaches were closed. Covid-19 kept most of us locked down at home.</a:t>
            </a:r>
          </a:p>
          <a:p>
            <a:pPr>
              <a:lnSpc>
                <a:spcPct val="90000"/>
              </a:lnSpc>
              <a:spcAft>
                <a:spcPts val="600"/>
              </a:spcAft>
            </a:pPr>
            <a:r>
              <a:rPr lang="en-US" sz="1500" dirty="0">
                <a:solidFill>
                  <a:schemeClr val="bg1"/>
                </a:solidFill>
              </a:rPr>
              <a:t>   The phrase “Sheltering in Place” continued to echo in my mind. It calmed me. Yet as the weeks rolled on and the pandemic spread, the layers bubbling beneath the calm surface of sheltering revealed themselves. Many felt exhausted, anxious and at risk - essential workers, multigenerational families living in cramped quarters and those isolated at home alone.</a:t>
            </a:r>
          </a:p>
          <a:p>
            <a:pPr>
              <a:lnSpc>
                <a:spcPct val="90000"/>
              </a:lnSpc>
              <a:spcAft>
                <a:spcPts val="600"/>
              </a:spcAft>
            </a:pPr>
            <a:r>
              <a:rPr lang="en-US" sz="1500" dirty="0">
                <a:solidFill>
                  <a:schemeClr val="bg1"/>
                </a:solidFill>
              </a:rPr>
              <a:t>   Not able to photograph in my </a:t>
            </a:r>
            <a:r>
              <a:rPr lang="en-US" sz="1500" dirty="0" err="1">
                <a:solidFill>
                  <a:schemeClr val="bg1"/>
                </a:solidFill>
              </a:rPr>
              <a:t>favourite</a:t>
            </a:r>
            <a:r>
              <a:rPr lang="en-US" sz="1500" dirty="0">
                <a:solidFill>
                  <a:schemeClr val="bg1"/>
                </a:solidFill>
              </a:rPr>
              <a:t> places I re-visited photographs I’ve made in years past. I searched for images that gave me a sense of the layers – the strength, the peace, the longing and the complexity - that may be embedded in the idea of sheltering that has touched us all.</a:t>
            </a:r>
            <a:endParaRPr lang="en-US" sz="1500" b="0" i="0" dirty="0">
              <a:solidFill>
                <a:schemeClr val="bg1"/>
              </a:solidFill>
              <a:effectLst/>
            </a:endParaRPr>
          </a:p>
        </p:txBody>
      </p:sp>
      <p:sp>
        <p:nvSpPr>
          <p:cNvPr id="2" name="Rectangle 1">
            <a:extLst>
              <a:ext uri="{FF2B5EF4-FFF2-40B4-BE49-F238E27FC236}">
                <a16:creationId xmlns="" xmlns:a16="http://schemas.microsoft.com/office/drawing/2014/main" id="{45E4F1ED-6C81-403D-AEA8-B969C641CCF4}"/>
              </a:ext>
            </a:extLst>
          </p:cNvPr>
          <p:cNvSpPr/>
          <p:nvPr/>
        </p:nvSpPr>
        <p:spPr>
          <a:xfrm>
            <a:off x="960782" y="1836960"/>
            <a:ext cx="10270435" cy="369332"/>
          </a:xfrm>
          <a:prstGeom prst="rect">
            <a:avLst/>
          </a:prstGeom>
        </p:spPr>
        <p:txBody>
          <a:bodyPr wrap="square">
            <a:spAutoFit/>
          </a:bodyPr>
          <a:lstStyle/>
          <a:p>
            <a:pPr>
              <a:spcAft>
                <a:spcPts val="600"/>
              </a:spcAft>
            </a:pPr>
            <a:r>
              <a:rPr lang="en-CA" dirty="0">
                <a:latin typeface="Times New Roman" panose="02020603050405020304" pitchFamily="18" charset="0"/>
              </a:rPr>
              <a:t> </a:t>
            </a:r>
            <a:endParaRPr lang="en-CA" b="0" i="0">
              <a:effectLst/>
              <a:latin typeface="Times New Roman" panose="02020603050405020304" pitchFamily="18" charset="0"/>
            </a:endParaRPr>
          </a:p>
        </p:txBody>
      </p:sp>
      <p:sp>
        <p:nvSpPr>
          <p:cNvPr id="5" name="TextBox 4">
            <a:extLst>
              <a:ext uri="{FF2B5EF4-FFF2-40B4-BE49-F238E27FC236}">
                <a16:creationId xmlns="" xmlns:a16="http://schemas.microsoft.com/office/drawing/2014/main" id="{788CE346-2A4D-4781-906D-8C239126E89F}"/>
              </a:ext>
            </a:extLst>
          </p:cNvPr>
          <p:cNvSpPr txBox="1"/>
          <p:nvPr/>
        </p:nvSpPr>
        <p:spPr>
          <a:xfrm>
            <a:off x="960782" y="5679562"/>
            <a:ext cx="5887317" cy="369332"/>
          </a:xfrm>
          <a:prstGeom prst="rect">
            <a:avLst/>
          </a:prstGeom>
          <a:noFill/>
        </p:spPr>
        <p:txBody>
          <a:bodyPr wrap="none" rtlCol="0">
            <a:spAutoFit/>
          </a:bodyPr>
          <a:lstStyle/>
          <a:p>
            <a:r>
              <a:rPr lang="en-CA">
                <a:solidFill>
                  <a:schemeClr val="bg1"/>
                </a:solidFill>
                <a:hlinkClick r:id="rId2">
                  <a:extLst>
                    <a:ext uri="{A12FA001-AC4F-418D-AE19-62706E023703}">
                      <ahyp:hlinkClr xmlns="" xmlns:ahyp="http://schemas.microsoft.com/office/drawing/2018/hyperlinkcolor" val="tx"/>
                    </a:ext>
                  </a:extLst>
                </a:hlinkClick>
              </a:rPr>
              <a:t>http://www.theirisgroup.ca/mary-ellen-mcquay-images.html</a:t>
            </a:r>
            <a:endParaRPr lang="en-CA" dirty="0">
              <a:solidFill>
                <a:schemeClr val="bg1"/>
              </a:solidFill>
            </a:endParaRPr>
          </a:p>
        </p:txBody>
      </p:sp>
    </p:spTree>
    <p:extLst>
      <p:ext uri="{BB962C8B-B14F-4D97-AF65-F5344CB8AC3E}">
        <p14:creationId xmlns="" xmlns:p14="http://schemas.microsoft.com/office/powerpoint/2010/main" val="45946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B0C57DA-279B-4734-8D66-7DFAE8F8D8C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55409" y="-1"/>
            <a:ext cx="8955613" cy="6849645"/>
          </a:xfrm>
          <a:prstGeom prst="rect">
            <a:avLst/>
          </a:prstGeom>
        </p:spPr>
      </p:pic>
      <p:sp>
        <p:nvSpPr>
          <p:cNvPr id="5" name="TextBox 4">
            <a:extLst>
              <a:ext uri="{FF2B5EF4-FFF2-40B4-BE49-F238E27FC236}">
                <a16:creationId xmlns="" xmlns:a16="http://schemas.microsoft.com/office/drawing/2014/main" id="{15385352-A38A-4DB6-A3A4-1DE4A8A44A8C}"/>
              </a:ext>
            </a:extLst>
          </p:cNvPr>
          <p:cNvSpPr txBox="1"/>
          <p:nvPr/>
        </p:nvSpPr>
        <p:spPr>
          <a:xfrm>
            <a:off x="463826" y="6480313"/>
            <a:ext cx="301686" cy="369332"/>
          </a:xfrm>
          <a:prstGeom prst="rect">
            <a:avLst/>
          </a:prstGeom>
          <a:noFill/>
        </p:spPr>
        <p:txBody>
          <a:bodyPr wrap="none" rtlCol="0">
            <a:spAutoFit/>
          </a:bodyPr>
          <a:lstStyle/>
          <a:p>
            <a:r>
              <a:rPr lang="en-CA" dirty="0"/>
              <a:t>1</a:t>
            </a:r>
          </a:p>
        </p:txBody>
      </p:sp>
    </p:spTree>
    <p:extLst>
      <p:ext uri="{BB962C8B-B14F-4D97-AF65-F5344CB8AC3E}">
        <p14:creationId xmlns="" xmlns:p14="http://schemas.microsoft.com/office/powerpoint/2010/main" val="285715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34EAF42-664D-4007-A2DF-CC412F660D67}"/>
              </a:ext>
            </a:extLst>
          </p:cNvPr>
          <p:cNvSpPr txBox="1"/>
          <p:nvPr/>
        </p:nvSpPr>
        <p:spPr>
          <a:xfrm>
            <a:off x="463826" y="6480313"/>
            <a:ext cx="301686" cy="369332"/>
          </a:xfrm>
          <a:prstGeom prst="rect">
            <a:avLst/>
          </a:prstGeom>
          <a:noFill/>
        </p:spPr>
        <p:txBody>
          <a:bodyPr wrap="none" rtlCol="0">
            <a:spAutoFit/>
          </a:bodyPr>
          <a:lstStyle/>
          <a:p>
            <a:r>
              <a:rPr lang="en-CA" dirty="0"/>
              <a:t>2</a:t>
            </a:r>
          </a:p>
        </p:txBody>
      </p:sp>
      <p:pic>
        <p:nvPicPr>
          <p:cNvPr id="5" name="Picture 4">
            <a:extLst>
              <a:ext uri="{FF2B5EF4-FFF2-40B4-BE49-F238E27FC236}">
                <a16:creationId xmlns="" xmlns:a16="http://schemas.microsoft.com/office/drawing/2014/main" id="{453AF02F-C1E1-4FB6-9D04-A094559C3DB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05575" y="1"/>
            <a:ext cx="7323277" cy="6849644"/>
          </a:xfrm>
          <a:prstGeom prst="rect">
            <a:avLst/>
          </a:prstGeom>
        </p:spPr>
      </p:pic>
    </p:spTree>
    <p:extLst>
      <p:ext uri="{BB962C8B-B14F-4D97-AF65-F5344CB8AC3E}">
        <p14:creationId xmlns="" xmlns:p14="http://schemas.microsoft.com/office/powerpoint/2010/main" val="415254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95EB60D-3A78-4BCC-B765-788235B3DBE2}"/>
              </a:ext>
            </a:extLst>
          </p:cNvPr>
          <p:cNvSpPr txBox="1"/>
          <p:nvPr/>
        </p:nvSpPr>
        <p:spPr>
          <a:xfrm>
            <a:off x="463826" y="6480313"/>
            <a:ext cx="301686" cy="369332"/>
          </a:xfrm>
          <a:prstGeom prst="rect">
            <a:avLst/>
          </a:prstGeom>
          <a:noFill/>
        </p:spPr>
        <p:txBody>
          <a:bodyPr wrap="none" rtlCol="0">
            <a:spAutoFit/>
          </a:bodyPr>
          <a:lstStyle/>
          <a:p>
            <a:r>
              <a:rPr lang="en-CA" dirty="0"/>
              <a:t>3</a:t>
            </a:r>
          </a:p>
        </p:txBody>
      </p:sp>
      <p:pic>
        <p:nvPicPr>
          <p:cNvPr id="5" name="Picture 4">
            <a:extLst>
              <a:ext uri="{FF2B5EF4-FFF2-40B4-BE49-F238E27FC236}">
                <a16:creationId xmlns="" xmlns:a16="http://schemas.microsoft.com/office/drawing/2014/main" id="{0525F99B-74EB-4DC7-89F0-5EA5CC114A8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82508" y="0"/>
            <a:ext cx="7299946" cy="6849645"/>
          </a:xfrm>
          <a:prstGeom prst="rect">
            <a:avLst/>
          </a:prstGeom>
        </p:spPr>
      </p:pic>
    </p:spTree>
    <p:extLst>
      <p:ext uri="{BB962C8B-B14F-4D97-AF65-F5344CB8AC3E}">
        <p14:creationId xmlns="" xmlns:p14="http://schemas.microsoft.com/office/powerpoint/2010/main" val="4236839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1549</TotalTime>
  <Words>2242</Words>
  <Application>Microsoft Office PowerPoint</Application>
  <PresentationFormat>Custom</PresentationFormat>
  <Paragraphs>241</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WALLACE</dc:creator>
  <cp:lastModifiedBy>Margaret Rodgers</cp:lastModifiedBy>
  <cp:revision>24</cp:revision>
  <dcterms:created xsi:type="dcterms:W3CDTF">2020-06-22T16:23:43Z</dcterms:created>
  <dcterms:modified xsi:type="dcterms:W3CDTF">2020-07-27T15:10:36Z</dcterms:modified>
</cp:coreProperties>
</file>